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76" r:id="rId8"/>
    <p:sldId id="272" r:id="rId9"/>
    <p:sldId id="311" r:id="rId10"/>
    <p:sldId id="270" r:id="rId11"/>
    <p:sldId id="310" r:id="rId12"/>
    <p:sldId id="274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 panose="020B0604020202020204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Garet Bold" panose="020B0604020202020204" charset="0"/>
      <p:regular r:id="rId24"/>
    </p:embeddedFont>
    <p:embeddedFont>
      <p:font typeface="Inter Bold" panose="020B0604020202020204" charset="0"/>
      <p:regular r:id="rId25"/>
    </p:embeddedFont>
    <p:embeddedFont>
      <p:font typeface="Montserrat" panose="020B0604020202020204" charset="0"/>
      <p:regular r:id="rId26"/>
    </p:embeddedFont>
    <p:embeddedFont>
      <p:font typeface="Montserrat Bold" panose="020B0604020202020204" charset="0"/>
      <p:regular r:id="rId27"/>
    </p:embeddedFont>
    <p:embeddedFont>
      <p:font typeface="Open San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9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5" autoAdjust="0"/>
    <p:restoredTop sz="94571" autoAdjust="0"/>
  </p:normalViewPr>
  <p:slideViewPr>
    <p:cSldViewPr>
      <p:cViewPr varScale="1">
        <p:scale>
          <a:sx n="54" d="100"/>
          <a:sy n="54" d="100"/>
        </p:scale>
        <p:origin x="7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94879-1414-4F8C-8DAB-3850DF22ECE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9007E-60E4-4B22-91F9-53F6F0B9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2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 use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9007E-60E4-4B22-91F9-53F6F0B926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</a:t>
            </a:r>
            <a:r>
              <a:rPr lang="en-US" dirty="0" err="1"/>
              <a:t>bảng</a:t>
            </a:r>
            <a:r>
              <a:rPr lang="en-US" dirty="0"/>
              <a:t>. </a:t>
            </a:r>
            <a:r>
              <a:rPr lang="en-US" dirty="0" err="1"/>
              <a:t>Chính</a:t>
            </a:r>
            <a:r>
              <a:rPr lang="en-US" dirty="0"/>
              <a:t>: </a:t>
            </a:r>
            <a:r>
              <a:rPr lang="en-US" dirty="0" err="1"/>
              <a:t>DoChoi</a:t>
            </a:r>
            <a:r>
              <a:rPr lang="en-US" dirty="0"/>
              <a:t>, </a:t>
            </a:r>
            <a:r>
              <a:rPr lang="en-US" dirty="0" err="1"/>
              <a:t>DonHang</a:t>
            </a:r>
            <a:r>
              <a:rPr lang="en-US" dirty="0"/>
              <a:t>, </a:t>
            </a:r>
            <a:r>
              <a:rPr lang="en-US" dirty="0" err="1"/>
              <a:t>TaiKhoan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9007E-60E4-4B22-91F9-53F6F0B926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6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vi-VN" sz="1200" dirty="0">
                <a:latin typeface="Montserrat" panose="020B0604020202020204" charset="0"/>
              </a:rPr>
              <a:t>Mỗi chức năng đều được kiểm tra với dữ liệu đúng và sai để đảm bảo xử lý hợp lệ</a:t>
            </a:r>
            <a:r>
              <a:rPr lang="en-US" sz="1200" dirty="0">
                <a:latin typeface="Montserrat" panose="020B0604020202020204" charset="0"/>
              </a:rPr>
              <a:t>.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tr</a:t>
            </a:r>
            <a:r>
              <a:rPr lang="vi-VN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ư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ờng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hợp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nhập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sai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dữ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liệu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đều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đ</a:t>
            </a:r>
            <a:r>
              <a:rPr lang="vi-VN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ư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ợc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hệ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thống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thông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báo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rõ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ràng</a:t>
            </a:r>
            <a:r>
              <a:rPr lang="en-US" sz="12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</a:t>
            </a:r>
          </a:p>
          <a:p>
            <a:pPr marL="228600" indent="-228600">
              <a:buAutoNum type="arabicPeriod"/>
            </a:pPr>
            <a:endParaRPr lang="en-US" sz="1200" dirty="0">
              <a:latin typeface="Montserrat" panose="020B0604020202020204" charset="0"/>
            </a:endParaRP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9007E-60E4-4B22-91F9-53F6F0B926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0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315404" y="4160465"/>
            <a:ext cx="11743518" cy="108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9"/>
              </a:lnSpc>
            </a:pPr>
            <a:r>
              <a:rPr lang="en-US" sz="6378" b="1" spc="242" dirty="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TỐT NGHIỆP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20051" y="7715469"/>
            <a:ext cx="3363773" cy="123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4"/>
              </a:lnSpc>
            </a:pP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Sinh</a:t>
            </a:r>
            <a:r>
              <a:rPr lang="en-US" sz="2343" b="1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 </a:t>
            </a: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viên</a:t>
            </a:r>
            <a:r>
              <a:rPr lang="en-US" sz="2343" b="1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 </a:t>
            </a: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thực</a:t>
            </a:r>
            <a:r>
              <a:rPr lang="en-US" sz="2343" b="1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 </a:t>
            </a: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hiện</a:t>
            </a:r>
            <a:endParaRPr lang="en-US" sz="2343" b="1" spc="-51" dirty="0">
              <a:solidFill>
                <a:srgbClr val="001954"/>
              </a:solidFill>
              <a:latin typeface="Montserrat Bold" panose="020B0604020202020204" charset="0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304"/>
              </a:lnSpc>
            </a:pP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Mã</a:t>
            </a:r>
            <a:r>
              <a:rPr lang="en-US" sz="2343" b="1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 </a:t>
            </a: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sinh</a:t>
            </a:r>
            <a:r>
              <a:rPr lang="en-US" sz="2343" b="1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 </a:t>
            </a: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viên</a:t>
            </a:r>
            <a:endParaRPr lang="en-US" sz="2343" b="1" spc="-51" dirty="0">
              <a:solidFill>
                <a:srgbClr val="001954"/>
              </a:solidFill>
              <a:latin typeface="Montserrat Bold" panose="020B0604020202020204" charset="0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304"/>
              </a:lnSpc>
            </a:pP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Giảng</a:t>
            </a:r>
            <a:r>
              <a:rPr lang="en-US" sz="2343" b="1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 </a:t>
            </a: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viên</a:t>
            </a:r>
            <a:r>
              <a:rPr lang="en-US" sz="2343" b="1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 </a:t>
            </a: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hướng</a:t>
            </a:r>
            <a:r>
              <a:rPr lang="en-US" sz="2343" b="1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 </a:t>
            </a:r>
            <a:r>
              <a:rPr lang="en-US" sz="2343" b="1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Garet Bold"/>
                <a:sym typeface="Garet Bold"/>
              </a:rPr>
              <a:t>dẫn</a:t>
            </a:r>
            <a:endParaRPr lang="en-US" sz="2343" b="1" spc="-51" dirty="0">
              <a:solidFill>
                <a:srgbClr val="001954"/>
              </a:solidFill>
              <a:latin typeface="Montserrat Bold" panose="020B0604020202020204" charset="0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5517" y="5539581"/>
            <a:ext cx="15405191" cy="187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4000" b="1" spc="135" dirty="0">
                <a:solidFill>
                  <a:srgbClr val="17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XÂY DỰNG WEBSITE BÁN ĐỒ CH</a:t>
            </a:r>
            <a:r>
              <a:rPr lang="vi-VN" sz="4000" b="1" spc="135" dirty="0">
                <a:solidFill>
                  <a:srgbClr val="17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Ơ</a:t>
            </a:r>
            <a:r>
              <a:rPr lang="en-US" sz="4000" b="1" spc="135" dirty="0">
                <a:solidFill>
                  <a:srgbClr val="17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TRẺ EM</a:t>
            </a:r>
            <a:br>
              <a:rPr lang="en-US" sz="4000" b="1" spc="135" dirty="0">
                <a:solidFill>
                  <a:srgbClr val="17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r>
              <a:rPr lang="en-US" sz="4000" b="1" spc="135" dirty="0">
                <a:solidFill>
                  <a:srgbClr val="17479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SỬ DỤNG ASP.NET</a:t>
            </a:r>
          </a:p>
          <a:p>
            <a:pPr algn="ctr">
              <a:lnSpc>
                <a:spcPts val="4982"/>
              </a:lnSpc>
            </a:pPr>
            <a:endParaRPr lang="en-US" sz="3558" b="1" spc="135" dirty="0">
              <a:solidFill>
                <a:srgbClr val="17479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63100" y="7715469"/>
            <a:ext cx="4818819" cy="123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4"/>
              </a:lnSpc>
            </a:pPr>
            <a:r>
              <a:rPr lang="en-US" sz="2343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Times New Roman" panose="02020603050405020304" pitchFamily="18" charset="0"/>
                <a:sym typeface="Garet Bold"/>
              </a:rPr>
              <a:t>:   Lê </a:t>
            </a:r>
            <a:r>
              <a:rPr lang="en-US" sz="2343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Times New Roman" panose="02020603050405020304" pitchFamily="18" charset="0"/>
                <a:sym typeface="Garet Bold"/>
              </a:rPr>
              <a:t>Văn</a:t>
            </a:r>
            <a:r>
              <a:rPr lang="en-US" sz="2343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Times New Roman" panose="02020603050405020304" pitchFamily="18" charset="0"/>
                <a:sym typeface="Garet Bold"/>
              </a:rPr>
              <a:t> </a:t>
            </a:r>
            <a:r>
              <a:rPr lang="en-US" sz="2343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Times New Roman" panose="02020603050405020304" pitchFamily="18" charset="0"/>
                <a:sym typeface="Garet Bold"/>
              </a:rPr>
              <a:t>Hiệp</a:t>
            </a:r>
            <a:endParaRPr lang="en-US" sz="2343" spc="-51" dirty="0">
              <a:solidFill>
                <a:srgbClr val="001954"/>
              </a:solidFill>
              <a:latin typeface="Montserrat Bold" panose="020B0604020202020204" charset="0"/>
              <a:ea typeface="Garet Bold"/>
              <a:cs typeface="Times New Roman" panose="02020603050405020304" pitchFamily="18" charset="0"/>
              <a:sym typeface="Garet Bold"/>
            </a:endParaRPr>
          </a:p>
          <a:p>
            <a:pPr algn="just">
              <a:lnSpc>
                <a:spcPts val="3304"/>
              </a:lnSpc>
            </a:pPr>
            <a:r>
              <a:rPr lang="en-US" sz="2343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Times New Roman" panose="02020603050405020304" pitchFamily="18" charset="0"/>
                <a:sym typeface="Garet Bold"/>
              </a:rPr>
              <a:t>:   2021605924</a:t>
            </a:r>
          </a:p>
          <a:p>
            <a:pPr algn="just">
              <a:lnSpc>
                <a:spcPts val="3304"/>
              </a:lnSpc>
            </a:pPr>
            <a:r>
              <a:rPr lang="en-US" sz="2343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Times New Roman" panose="02020603050405020304" pitchFamily="18" charset="0"/>
                <a:sym typeface="Garet Bold"/>
              </a:rPr>
              <a:t>:   TS. Lê </a:t>
            </a:r>
            <a:r>
              <a:rPr lang="en-US" sz="2343" spc="-51" dirty="0" err="1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Times New Roman" panose="02020603050405020304" pitchFamily="18" charset="0"/>
                <a:sym typeface="Garet Bold"/>
              </a:rPr>
              <a:t>Thị</a:t>
            </a:r>
            <a:r>
              <a:rPr lang="en-US" sz="2343" spc="-51" dirty="0">
                <a:solidFill>
                  <a:srgbClr val="001954"/>
                </a:solidFill>
                <a:latin typeface="Montserrat Bold" panose="020B0604020202020204" charset="0"/>
                <a:ea typeface="Garet Bold"/>
                <a:cs typeface="Times New Roman" panose="02020603050405020304" pitchFamily="18" charset="0"/>
                <a:sym typeface="Garet Bold"/>
              </a:rPr>
              <a:t> Anh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807BAAD-5A72-45FD-9340-24F2F7D5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231" y="1761304"/>
            <a:ext cx="7848600" cy="1406956"/>
          </a:xfrm>
          <a:prstGeom prst="rect">
            <a:avLst/>
          </a:prstGeom>
        </p:spPr>
      </p:pic>
      <p:sp>
        <p:nvSpPr>
          <p:cNvPr id="15" name="Google Shape;470;p1">
            <a:extLst>
              <a:ext uri="{FF2B5EF4-FFF2-40B4-BE49-F238E27FC236}">
                <a16:creationId xmlns:a16="http://schemas.microsoft.com/office/drawing/2014/main" id="{B6BDC7D2-B34D-41EF-8D38-57126A4BEB2A}"/>
              </a:ext>
            </a:extLst>
          </p:cNvPr>
          <p:cNvSpPr/>
          <p:nvPr/>
        </p:nvSpPr>
        <p:spPr>
          <a:xfrm>
            <a:off x="2971800" y="466781"/>
            <a:ext cx="119454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ĐẠI HỌC CÔNG NGHIỆP HÀ NỘI</a:t>
            </a:r>
            <a:endParaRPr sz="3600" b="1" cap="none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Google Shape;471;p1">
            <a:extLst>
              <a:ext uri="{FF2B5EF4-FFF2-40B4-BE49-F238E27FC236}">
                <a16:creationId xmlns:a16="http://schemas.microsoft.com/office/drawing/2014/main" id="{23370968-D4E7-4DDF-B51E-6CC56CCE975C}"/>
              </a:ext>
            </a:extLst>
          </p:cNvPr>
          <p:cNvSpPr/>
          <p:nvPr/>
        </p:nvSpPr>
        <p:spPr>
          <a:xfrm>
            <a:off x="3370772" y="1039891"/>
            <a:ext cx="1174351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TRƯỜNG CÔNG NGHỆ THÔNG TIN VÀ TRUYỀN THÔNG</a:t>
            </a:r>
            <a:endParaRPr sz="3600" b="1" cap="none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AB7F7-E71E-469D-8096-7EB4CAE03F7D}"/>
              </a:ext>
            </a:extLst>
          </p:cNvPr>
          <p:cNvSpPr txBox="1"/>
          <p:nvPr/>
        </p:nvSpPr>
        <p:spPr>
          <a:xfrm>
            <a:off x="533400" y="9639300"/>
            <a:ext cx="283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Đồ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án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tốt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nghiệp</a:t>
            </a:r>
            <a:endParaRPr lang="en-US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DEF67-3F8B-4DE8-8520-2C13FC2F61D8}"/>
              </a:ext>
            </a:extLst>
          </p:cNvPr>
          <p:cNvSpPr txBox="1"/>
          <p:nvPr/>
        </p:nvSpPr>
        <p:spPr>
          <a:xfrm>
            <a:off x="14249400" y="9560867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Hà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Nội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tháng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5 </a:t>
            </a:r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năm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46745">
            <a:off x="-388006" y="9509422"/>
            <a:ext cx="1397340" cy="1418619"/>
          </a:xfrm>
          <a:custGeom>
            <a:avLst/>
            <a:gdLst/>
            <a:ahLst/>
            <a:cxnLst/>
            <a:rect l="l" t="t" r="r" b="b"/>
            <a:pathLst>
              <a:path w="1397340" h="1418619">
                <a:moveTo>
                  <a:pt x="0" y="0"/>
                </a:moveTo>
                <a:lnTo>
                  <a:pt x="1397340" y="0"/>
                </a:lnTo>
                <a:lnTo>
                  <a:pt x="1397340" y="1418619"/>
                </a:lnTo>
                <a:lnTo>
                  <a:pt x="0" y="1418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38828" y="-166108"/>
            <a:ext cx="5170060" cy="6164006"/>
          </a:xfrm>
          <a:custGeom>
            <a:avLst/>
            <a:gdLst/>
            <a:ahLst/>
            <a:cxnLst/>
            <a:rect l="l" t="t" r="r" b="b"/>
            <a:pathLst>
              <a:path w="5170060" h="6164006">
                <a:moveTo>
                  <a:pt x="0" y="0"/>
                </a:moveTo>
                <a:lnTo>
                  <a:pt x="5170060" y="0"/>
                </a:lnTo>
                <a:lnTo>
                  <a:pt x="5170060" y="6164005"/>
                </a:lnTo>
                <a:lnTo>
                  <a:pt x="0" y="6164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6262" y="675525"/>
            <a:ext cx="17175476" cy="125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9" b="1" dirty="0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KIỂM THỬ CHỨC NĂNG</a:t>
            </a:r>
          </a:p>
          <a:p>
            <a:pPr algn="ctr">
              <a:lnSpc>
                <a:spcPts val="5038"/>
              </a:lnSpc>
            </a:pPr>
            <a:endParaRPr lang="en-US" sz="3599" b="1" dirty="0">
              <a:solidFill>
                <a:srgbClr val="004AA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028700" y="1955671"/>
            <a:ext cx="7897417" cy="7775062"/>
            <a:chOff x="0" y="0"/>
            <a:chExt cx="3197646" cy="3148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7646" cy="3148105"/>
            </a:xfrm>
            <a:custGeom>
              <a:avLst/>
              <a:gdLst/>
              <a:ahLst/>
              <a:cxnLst/>
              <a:rect l="l" t="t" r="r" b="b"/>
              <a:pathLst>
                <a:path w="3197646" h="3148105">
                  <a:moveTo>
                    <a:pt x="0" y="0"/>
                  </a:moveTo>
                  <a:lnTo>
                    <a:pt x="3197646" y="0"/>
                  </a:lnTo>
                  <a:lnTo>
                    <a:pt x="3197646" y="3148105"/>
                  </a:lnTo>
                  <a:lnTo>
                    <a:pt x="0" y="314810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197646" cy="319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9448029" y="1955671"/>
            <a:ext cx="7897417" cy="7775062"/>
            <a:chOff x="0" y="0"/>
            <a:chExt cx="3197646" cy="31481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97646" cy="3148105"/>
            </a:xfrm>
            <a:custGeom>
              <a:avLst/>
              <a:gdLst/>
              <a:ahLst/>
              <a:cxnLst/>
              <a:rect l="l" t="t" r="r" b="b"/>
              <a:pathLst>
                <a:path w="3197646" h="3148105">
                  <a:moveTo>
                    <a:pt x="0" y="0"/>
                  </a:moveTo>
                  <a:lnTo>
                    <a:pt x="3197646" y="0"/>
                  </a:lnTo>
                  <a:lnTo>
                    <a:pt x="3197646" y="3148105"/>
                  </a:lnTo>
                  <a:lnTo>
                    <a:pt x="0" y="314810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197646" cy="319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5"/>
                </a:lnSpc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27DBCF-5D38-4FC6-8558-CA3AA0629F85}"/>
              </a:ext>
            </a:extLst>
          </p:cNvPr>
          <p:cNvGrpSpPr/>
          <p:nvPr/>
        </p:nvGrpSpPr>
        <p:grpSpPr>
          <a:xfrm>
            <a:off x="1823282" y="1557904"/>
            <a:ext cx="6349556" cy="1217249"/>
            <a:chOff x="1823282" y="1557904"/>
            <a:chExt cx="6349556" cy="1217249"/>
          </a:xfrm>
        </p:grpSpPr>
        <p:grpSp>
          <p:nvGrpSpPr>
            <p:cNvPr id="8" name="Group 8"/>
            <p:cNvGrpSpPr/>
            <p:nvPr/>
          </p:nvGrpSpPr>
          <p:grpSpPr>
            <a:xfrm rot="-10800000">
              <a:off x="1823282" y="1557904"/>
              <a:ext cx="6349556" cy="1217249"/>
              <a:chOff x="0" y="0"/>
              <a:chExt cx="2570920" cy="49286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570920" cy="492861"/>
              </a:xfrm>
              <a:custGeom>
                <a:avLst/>
                <a:gdLst/>
                <a:ahLst/>
                <a:cxnLst/>
                <a:rect l="l" t="t" r="r" b="b"/>
                <a:pathLst>
                  <a:path w="2570920" h="492861">
                    <a:moveTo>
                      <a:pt x="0" y="0"/>
                    </a:moveTo>
                    <a:lnTo>
                      <a:pt x="2570920" y="0"/>
                    </a:lnTo>
                    <a:lnTo>
                      <a:pt x="2570920" y="492861"/>
                    </a:lnTo>
                    <a:lnTo>
                      <a:pt x="0" y="492861"/>
                    </a:lnTo>
                    <a:close/>
                  </a:path>
                </a:pathLst>
              </a:custGeom>
              <a:solidFill>
                <a:srgbClr val="56AAF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570920" cy="540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5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605763" y="1955708"/>
              <a:ext cx="4784593" cy="45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32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32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32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đạt</a:t>
              </a:r>
              <a:r>
                <a:rPr lang="en-US" sz="32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được</a:t>
              </a:r>
              <a:endParaRPr lang="en-US" sz="3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53731" y="3023144"/>
            <a:ext cx="6847355" cy="636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156" lvl="1" indent="-291078" algn="just">
              <a:lnSpc>
                <a:spcPct val="150000"/>
              </a:lnSpc>
              <a:buFont typeface="Arial"/>
              <a:buChar char="•"/>
            </a:pPr>
            <a:r>
              <a:rPr lang="en-US" sz="2800" dirty="0" err="1">
                <a:latin typeface="Montserrat" panose="020B0604020202020204" charset="0"/>
              </a:rPr>
              <a:t>Các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chức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năng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chính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hoạt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động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đúng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theo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yêu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cầu</a:t>
            </a:r>
            <a:r>
              <a:rPr lang="en-US" sz="2696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 </a:t>
            </a:r>
          </a:p>
          <a:p>
            <a:pPr marL="582156" lvl="1" indent="-291078" algn="just">
              <a:lnSpc>
                <a:spcPct val="150000"/>
              </a:lnSpc>
              <a:buFont typeface="Arial"/>
              <a:buChar char="•"/>
            </a:pPr>
            <a:r>
              <a:rPr lang="en-US" sz="2800" dirty="0" err="1">
                <a:latin typeface="Montserrat" panose="020B0604020202020204" charset="0"/>
              </a:rPr>
              <a:t>Xử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lý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tình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huống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hợp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lý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và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thông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báo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rõ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ràng</a:t>
            </a:r>
            <a:r>
              <a:rPr lang="en-US" sz="2696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 </a:t>
            </a:r>
          </a:p>
          <a:p>
            <a:pPr marL="582156" lvl="1" indent="-291078" algn="just">
              <a:lnSpc>
                <a:spcPct val="150000"/>
              </a:lnSpc>
              <a:buFont typeface="Arial"/>
              <a:buChar char="•"/>
            </a:pPr>
            <a:r>
              <a:rPr lang="en-US" sz="2800" dirty="0" err="1">
                <a:latin typeface="Montserrat" panose="020B0604020202020204" charset="0"/>
              </a:rPr>
              <a:t>Chức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năng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quản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trị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như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thêm</a:t>
            </a:r>
            <a:r>
              <a:rPr lang="en-US" sz="2800" dirty="0">
                <a:latin typeface="Montserrat" panose="020B0604020202020204" charset="0"/>
              </a:rPr>
              <a:t>, </a:t>
            </a:r>
            <a:r>
              <a:rPr lang="en-US" sz="2800" dirty="0" err="1">
                <a:latin typeface="Montserrat" panose="020B0604020202020204" charset="0"/>
              </a:rPr>
              <a:t>sửa</a:t>
            </a:r>
            <a:r>
              <a:rPr lang="en-US" sz="2800" dirty="0">
                <a:latin typeface="Montserrat" panose="020B0604020202020204" charset="0"/>
              </a:rPr>
              <a:t>, </a:t>
            </a:r>
            <a:r>
              <a:rPr lang="en-US" sz="2800" dirty="0" err="1">
                <a:latin typeface="Montserrat" panose="020B0604020202020204" charset="0"/>
              </a:rPr>
              <a:t>xóa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hoạt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động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ổn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định</a:t>
            </a:r>
            <a:r>
              <a:rPr lang="en-US" sz="2800" dirty="0">
                <a:latin typeface="Montserrat" panose="020B0604020202020204" charset="0"/>
              </a:rPr>
              <a:t> .</a:t>
            </a:r>
            <a:endParaRPr lang="en-US" sz="2696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 marL="582156" lvl="1" indent="-291078" algn="just">
              <a:lnSpc>
                <a:spcPct val="150000"/>
              </a:lnSpc>
              <a:buFont typeface="Arial"/>
              <a:buChar char="•"/>
            </a:pPr>
            <a:r>
              <a:rPr lang="en-US" sz="2800" dirty="0" err="1">
                <a:latin typeface="Montserrat" panose="020B0604020202020204" charset="0"/>
              </a:rPr>
              <a:t>Hệ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thống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ổn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định</a:t>
            </a:r>
            <a:r>
              <a:rPr lang="en-US" sz="2800" dirty="0">
                <a:latin typeface="Montserrat" panose="020B0604020202020204" charset="0"/>
              </a:rPr>
              <a:t>, </a:t>
            </a:r>
            <a:r>
              <a:rPr lang="en-US" sz="2800" dirty="0" err="1">
                <a:latin typeface="Montserrat" panose="020B0604020202020204" charset="0"/>
              </a:rPr>
              <a:t>phản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hồi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nhanh</a:t>
            </a:r>
            <a:r>
              <a:rPr lang="en-US" sz="2696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T</a:t>
            </a:r>
            <a:r>
              <a:rPr lang="vi-VN" sz="2800" dirty="0">
                <a:latin typeface="Montserrat" panose="020B0604020202020204" charset="0"/>
              </a:rPr>
              <a:t>ốc độ xử lý và</a:t>
            </a:r>
            <a:r>
              <a:rPr lang="en-US" sz="2800" dirty="0">
                <a:latin typeface="Montserrat" panose="020B0604020202020204" charset="0"/>
              </a:rPr>
              <a:t> </a:t>
            </a:r>
            <a:r>
              <a:rPr lang="en-US" sz="2800" dirty="0" err="1">
                <a:latin typeface="Montserrat" panose="020B0604020202020204" charset="0"/>
              </a:rPr>
              <a:t>tính</a:t>
            </a:r>
            <a:r>
              <a:rPr lang="vi-VN" sz="2800" dirty="0">
                <a:latin typeface="Montserrat" panose="020B0604020202020204" charset="0"/>
              </a:rPr>
              <a:t> tương thích tốt với nhiều trình duyệt phổ biến</a:t>
            </a:r>
            <a:r>
              <a:rPr lang="en-US" sz="2800" dirty="0">
                <a:latin typeface="Montserrat" panose="020B0604020202020204" charset="0"/>
              </a:rPr>
              <a:t>.</a:t>
            </a:r>
            <a:endParaRPr lang="en-US" sz="2696" dirty="0">
              <a:solidFill>
                <a:srgbClr val="000000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 algn="just">
              <a:lnSpc>
                <a:spcPct val="150000"/>
              </a:lnSpc>
            </a:pPr>
            <a:endParaRPr lang="en-US" sz="2696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Freeform 20"/>
          <p:cNvSpPr/>
          <p:nvPr/>
        </p:nvSpPr>
        <p:spPr>
          <a:xfrm flipH="1" flipV="1">
            <a:off x="14952992" y="6567702"/>
            <a:ext cx="3335008" cy="3976164"/>
          </a:xfrm>
          <a:custGeom>
            <a:avLst/>
            <a:gdLst/>
            <a:ahLst/>
            <a:cxnLst/>
            <a:rect l="l" t="t" r="r" b="b"/>
            <a:pathLst>
              <a:path w="3335008" h="3976164">
                <a:moveTo>
                  <a:pt x="3335008" y="3976164"/>
                </a:moveTo>
                <a:lnTo>
                  <a:pt x="0" y="3976164"/>
                </a:lnTo>
                <a:lnTo>
                  <a:pt x="0" y="0"/>
                </a:lnTo>
                <a:lnTo>
                  <a:pt x="3335008" y="0"/>
                </a:lnTo>
                <a:lnTo>
                  <a:pt x="3335008" y="397616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9637291" y="3032669"/>
            <a:ext cx="7518894" cy="400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977" lvl="1" indent="-269489" algn="just">
              <a:lnSpc>
                <a:spcPts val="3494"/>
              </a:lnSpc>
              <a:buFont typeface="Arial"/>
              <a:buChar char="•"/>
            </a:pP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Phía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ng</a:t>
            </a:r>
            <a:r>
              <a:rPr lang="vi-VN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ư</a:t>
            </a: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ời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dùng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24 ca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thử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69488" lvl="1" algn="just">
              <a:lnSpc>
                <a:spcPts val="3494"/>
              </a:lnSpc>
            </a:pP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+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Tỉ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lệ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: 91,7%.</a:t>
            </a:r>
          </a:p>
          <a:p>
            <a:pPr marL="269488" lvl="1" algn="just">
              <a:lnSpc>
                <a:spcPts val="3494"/>
              </a:lnSpc>
            </a:pP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+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Tỉ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lệ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: 8,3%.</a:t>
            </a:r>
          </a:p>
          <a:p>
            <a:pPr marL="538977" lvl="1" indent="-269489" algn="just">
              <a:lnSpc>
                <a:spcPts val="3494"/>
              </a:lnSpc>
              <a:buFont typeface="Arial"/>
              <a:buChar char="•"/>
            </a:pP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Phía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trị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21 ca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thử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69488" lvl="1" algn="just">
              <a:lnSpc>
                <a:spcPts val="3494"/>
              </a:lnSpc>
            </a:pP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+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Tỉ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lệ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: 100%.</a:t>
            </a:r>
          </a:p>
          <a:p>
            <a:pPr marL="269488" lvl="1" algn="just">
              <a:lnSpc>
                <a:spcPts val="3494"/>
              </a:lnSpc>
            </a:pP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+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Tỉ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lệ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đạt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0%.</a:t>
            </a:r>
          </a:p>
          <a:p>
            <a:pPr marL="538977" lvl="1" indent="-269489" algn="just">
              <a:lnSpc>
                <a:spcPts val="3494"/>
              </a:lnSpc>
              <a:buFont typeface="Arial"/>
              <a:buChar char="•"/>
            </a:pP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trình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duyệt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b="1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thử</a:t>
            </a:r>
            <a:r>
              <a:rPr lang="en-US" sz="2496" b="1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Chrome, Edge,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FireFox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Cốc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Cốc</a:t>
            </a:r>
            <a:r>
              <a:rPr lang="en-US" sz="249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3494"/>
              </a:lnSpc>
            </a:pPr>
            <a:endParaRPr lang="en-US" sz="2496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6741630" y="228318"/>
            <a:ext cx="1207633" cy="1106348"/>
          </a:xfrm>
          <a:custGeom>
            <a:avLst/>
            <a:gdLst/>
            <a:ahLst/>
            <a:cxnLst/>
            <a:rect l="l" t="t" r="r" b="b"/>
            <a:pathLst>
              <a:path w="1207633" h="1106348">
                <a:moveTo>
                  <a:pt x="0" y="0"/>
                </a:moveTo>
                <a:lnTo>
                  <a:pt x="1207633" y="0"/>
                </a:lnTo>
                <a:lnTo>
                  <a:pt x="1207633" y="1106348"/>
                </a:lnTo>
                <a:lnTo>
                  <a:pt x="0" y="1106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28BA8C-ED3D-4C03-A982-93E80080984E}"/>
              </a:ext>
            </a:extLst>
          </p:cNvPr>
          <p:cNvGrpSpPr/>
          <p:nvPr/>
        </p:nvGrpSpPr>
        <p:grpSpPr>
          <a:xfrm>
            <a:off x="10191085" y="1537774"/>
            <a:ext cx="6349556" cy="1217249"/>
            <a:chOff x="1823282" y="1557904"/>
            <a:chExt cx="6349556" cy="1217249"/>
          </a:xfrm>
        </p:grpSpPr>
        <p:grpSp>
          <p:nvGrpSpPr>
            <p:cNvPr id="30" name="Group 8">
              <a:extLst>
                <a:ext uri="{FF2B5EF4-FFF2-40B4-BE49-F238E27FC236}">
                  <a16:creationId xmlns:a16="http://schemas.microsoft.com/office/drawing/2014/main" id="{E1C3C0E7-E7E2-4B4A-A9B6-260D6FAD15BB}"/>
                </a:ext>
              </a:extLst>
            </p:cNvPr>
            <p:cNvGrpSpPr/>
            <p:nvPr/>
          </p:nvGrpSpPr>
          <p:grpSpPr>
            <a:xfrm rot="-10800000">
              <a:off x="1823282" y="1557904"/>
              <a:ext cx="6349556" cy="1217249"/>
              <a:chOff x="0" y="0"/>
              <a:chExt cx="2570920" cy="492861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90473A09-92FB-47BF-8729-3607EC887B79}"/>
                  </a:ext>
                </a:extLst>
              </p:cNvPr>
              <p:cNvSpPr/>
              <p:nvPr/>
            </p:nvSpPr>
            <p:spPr>
              <a:xfrm>
                <a:off x="0" y="0"/>
                <a:ext cx="2570920" cy="492861"/>
              </a:xfrm>
              <a:custGeom>
                <a:avLst/>
                <a:gdLst/>
                <a:ahLst/>
                <a:cxnLst/>
                <a:rect l="l" t="t" r="r" b="b"/>
                <a:pathLst>
                  <a:path w="2570920" h="492861">
                    <a:moveTo>
                      <a:pt x="0" y="0"/>
                    </a:moveTo>
                    <a:lnTo>
                      <a:pt x="2570920" y="0"/>
                    </a:lnTo>
                    <a:lnTo>
                      <a:pt x="2570920" y="492861"/>
                    </a:lnTo>
                    <a:lnTo>
                      <a:pt x="0" y="492861"/>
                    </a:lnTo>
                    <a:close/>
                  </a:path>
                </a:pathLst>
              </a:custGeom>
              <a:solidFill>
                <a:srgbClr val="00269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88E93562-0ADE-43B5-B483-0E97128C23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570920" cy="540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5"/>
                  </a:lnSpc>
                </a:pPr>
                <a:endParaRPr/>
              </a:p>
            </p:txBody>
          </p:sp>
        </p:grp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697A1EC5-420D-4E23-98D9-640B106D3361}"/>
                </a:ext>
              </a:extLst>
            </p:cNvPr>
            <p:cNvSpPr txBox="1"/>
            <p:nvPr/>
          </p:nvSpPr>
          <p:spPr>
            <a:xfrm>
              <a:off x="2605763" y="1955708"/>
              <a:ext cx="4784593" cy="45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32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Số</a:t>
              </a:r>
              <a:r>
                <a:rPr lang="en-US" sz="32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liệu</a:t>
              </a:r>
              <a:r>
                <a:rPr lang="en-US" sz="32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cụ</a:t>
              </a:r>
              <a:r>
                <a:rPr lang="en-US" sz="32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thể</a:t>
              </a:r>
              <a:endParaRPr lang="en-US" sz="3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9"/>
          <p:cNvSpPr/>
          <p:nvPr/>
        </p:nvSpPr>
        <p:spPr>
          <a:xfrm>
            <a:off x="16906597" y="347333"/>
            <a:ext cx="1207633" cy="1106348"/>
          </a:xfrm>
          <a:custGeom>
            <a:avLst/>
            <a:gdLst/>
            <a:ahLst/>
            <a:cxnLst/>
            <a:rect l="l" t="t" r="r" b="b"/>
            <a:pathLst>
              <a:path w="1207633" h="1106348">
                <a:moveTo>
                  <a:pt x="0" y="0"/>
                </a:moveTo>
                <a:lnTo>
                  <a:pt x="1207633" y="0"/>
                </a:lnTo>
                <a:lnTo>
                  <a:pt x="1207633" y="1106348"/>
                </a:lnTo>
                <a:lnTo>
                  <a:pt x="0" y="1106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2D7363-6DD4-41AF-9D7D-201A76B5B7CA}"/>
              </a:ext>
            </a:extLst>
          </p:cNvPr>
          <p:cNvSpPr/>
          <p:nvPr/>
        </p:nvSpPr>
        <p:spPr>
          <a:xfrm>
            <a:off x="4876800" y="460053"/>
            <a:ext cx="8458200" cy="12136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C931FD55-E4AB-4BD7-8CE2-6881E7EB24BB}"/>
              </a:ext>
            </a:extLst>
          </p:cNvPr>
          <p:cNvSpPr txBox="1"/>
          <p:nvPr/>
        </p:nvSpPr>
        <p:spPr>
          <a:xfrm>
            <a:off x="1524000" y="621448"/>
            <a:ext cx="14817969" cy="180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US" sz="60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PHẦN 4: KẾT LUẬN</a:t>
            </a:r>
          </a:p>
          <a:p>
            <a:pPr algn="l">
              <a:lnSpc>
                <a:spcPts val="7221"/>
              </a:lnSpc>
              <a:spcBef>
                <a:spcPct val="0"/>
              </a:spcBef>
            </a:pPr>
            <a:endParaRPr lang="en-US" sz="5918" b="1" dirty="0">
              <a:solidFill>
                <a:srgbClr val="00227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074969-D1EE-4BE4-8823-C12AA9157FF1}"/>
              </a:ext>
            </a:extLst>
          </p:cNvPr>
          <p:cNvSpPr txBox="1"/>
          <p:nvPr/>
        </p:nvSpPr>
        <p:spPr>
          <a:xfrm>
            <a:off x="1201982" y="1711711"/>
            <a:ext cx="1454143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763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</a:pPr>
            <a:r>
              <a:rPr lang="vi-V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 tài đã hoàn thành đúng mục tiêu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 đạt được các kết quả như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vi-V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119027-BB90-471E-8352-458CB8D2117A}"/>
              </a:ext>
            </a:extLst>
          </p:cNvPr>
          <p:cNvSpPr txBox="1"/>
          <p:nvPr/>
        </p:nvSpPr>
        <p:spPr>
          <a:xfrm>
            <a:off x="1441516" y="2598556"/>
            <a:ext cx="154650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indent="-3600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Xây dựng thành công website bán đồ chơi trẻ em với các chức năng cơ bản: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Hiển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giỏ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q</a:t>
            </a: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uản lý thông tin tài khoản người dùng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kê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44500" indent="-3600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 diện thân thiện, dễ sử dụng, hỗ trợ đầy đủ các nghiệp vụ cơ bản.</a:t>
            </a:r>
          </a:p>
          <a:p>
            <a:pPr marL="444500" indent="-3600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Áp dụng thành công các công nghệ và kiến thức: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vi-V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60436F-1B46-4C02-8901-03FE9B41E369}"/>
              </a:ext>
            </a:extLst>
          </p:cNvPr>
          <p:cNvSpPr txBox="1"/>
          <p:nvPr/>
        </p:nvSpPr>
        <p:spPr>
          <a:xfrm>
            <a:off x="1981200" y="4417727"/>
            <a:ext cx="8432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lvl="2" indent="-3600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 hình lập trình MVC với C#/ASP.NET MVC.</a:t>
            </a:r>
          </a:p>
          <a:p>
            <a:pPr marL="432000" lvl="1" indent="-3600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Xử lý dữ liệu và làm việc với SQL Server.</a:t>
            </a:r>
          </a:p>
          <a:p>
            <a:pPr marL="432000" lvl="1" indent="-3600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 kế giao diện bằng HTML, CSS, JavaScript.</a:t>
            </a:r>
          </a:p>
          <a:p>
            <a:endParaRPr lang="vi-V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FED1E5-41F9-496E-B839-7C9CBBFE838F}"/>
              </a:ext>
            </a:extLst>
          </p:cNvPr>
          <p:cNvSpPr txBox="1"/>
          <p:nvPr/>
        </p:nvSpPr>
        <p:spPr>
          <a:xfrm>
            <a:off x="1201982" y="5909802"/>
            <a:ext cx="1244631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763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</a:pPr>
            <a:r>
              <a:rPr lang="vi-V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 cạnh đó, hệ thống vẫn còn tồn tại một số hạn chế nhất định:</a:t>
            </a:r>
          </a:p>
        </p:txBody>
      </p:sp>
      <p:sp>
        <p:nvSpPr>
          <p:cNvPr id="3" name="Sun 2">
            <a:extLst>
              <a:ext uri="{FF2B5EF4-FFF2-40B4-BE49-F238E27FC236}">
                <a16:creationId xmlns:a16="http://schemas.microsoft.com/office/drawing/2014/main" id="{18244983-B347-482B-8C7E-A1FC60001A7D}"/>
              </a:ext>
            </a:extLst>
          </p:cNvPr>
          <p:cNvSpPr/>
          <p:nvPr/>
        </p:nvSpPr>
        <p:spPr>
          <a:xfrm>
            <a:off x="649151" y="1839825"/>
            <a:ext cx="479068" cy="585002"/>
          </a:xfrm>
          <a:prstGeom prst="su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>
            <a:extLst>
              <a:ext uri="{FF2B5EF4-FFF2-40B4-BE49-F238E27FC236}">
                <a16:creationId xmlns:a16="http://schemas.microsoft.com/office/drawing/2014/main" id="{7F543E19-503A-4587-8DD4-C3D23478ACBD}"/>
              </a:ext>
            </a:extLst>
          </p:cNvPr>
          <p:cNvSpPr/>
          <p:nvPr/>
        </p:nvSpPr>
        <p:spPr>
          <a:xfrm>
            <a:off x="611665" y="6079494"/>
            <a:ext cx="479068" cy="585002"/>
          </a:xfrm>
          <a:prstGeom prst="su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763E13-45C0-48C3-B14B-E99C8AAEFE6D}"/>
              </a:ext>
            </a:extLst>
          </p:cNvPr>
          <p:cNvSpPr txBox="1"/>
          <p:nvPr/>
        </p:nvSpPr>
        <p:spPr>
          <a:xfrm>
            <a:off x="1752600" y="6892417"/>
            <a:ext cx="1066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Thiếu các tính năng nâng cao như: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vi-V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Gợi ý sản phẩm dựa trên hành vi người dùng.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vi-V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Chatbot tư vấn khách hàng.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phía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3: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khoản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Google, Facebook….</a:t>
            </a:r>
            <a:endParaRPr lang="vi-V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A96C16-D0CA-4B73-8570-EE2F74834C54}"/>
              </a:ext>
            </a:extLst>
          </p:cNvPr>
          <p:cNvSpPr txBox="1"/>
          <p:nvPr/>
        </p:nvSpPr>
        <p:spPr>
          <a:xfrm>
            <a:off x="706915" y="8892965"/>
            <a:ext cx="15886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vi-VN" sz="2400" dirty="0">
                <a:cs typeface="Arial" panose="020B0604020202020204" pitchFamily="34" charset="0"/>
              </a:rPr>
              <a:t>Tiếp tục phát triển và mở rộng tính năng để cải thiện trải nghiệm người dùng</a:t>
            </a:r>
            <a:r>
              <a:rPr lang="en-US" sz="2400" dirty="0"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r>
              <a:rPr lang="en-US" sz="2400" dirty="0"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thắc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mắc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website.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4FE88B1B-5081-4BCB-A7AE-2E35D3C6681C}"/>
              </a:ext>
            </a:extLst>
          </p:cNvPr>
          <p:cNvSpPr/>
          <p:nvPr/>
        </p:nvSpPr>
        <p:spPr>
          <a:xfrm>
            <a:off x="866895" y="9173459"/>
            <a:ext cx="565216" cy="2744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1319" y="0"/>
            <a:ext cx="8706681" cy="11512966"/>
          </a:xfrm>
          <a:custGeom>
            <a:avLst/>
            <a:gdLst/>
            <a:ahLst/>
            <a:cxnLst/>
            <a:rect l="l" t="t" r="r" b="b"/>
            <a:pathLst>
              <a:path w="8706681" h="11512966">
                <a:moveTo>
                  <a:pt x="0" y="0"/>
                </a:moveTo>
                <a:lnTo>
                  <a:pt x="8706681" y="0"/>
                </a:lnTo>
                <a:lnTo>
                  <a:pt x="8706681" y="11512966"/>
                </a:lnTo>
                <a:lnTo>
                  <a:pt x="0" y="1151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143730" y="651575"/>
            <a:ext cx="9833633" cy="9833633"/>
          </a:xfrm>
          <a:custGeom>
            <a:avLst/>
            <a:gdLst/>
            <a:ahLst/>
            <a:cxnLst/>
            <a:rect l="l" t="t" r="r" b="b"/>
            <a:pathLst>
              <a:path w="9833633" h="9833633">
                <a:moveTo>
                  <a:pt x="0" y="0"/>
                </a:moveTo>
                <a:lnTo>
                  <a:pt x="9833634" y="0"/>
                </a:lnTo>
                <a:lnTo>
                  <a:pt x="9833634" y="9833633"/>
                </a:lnTo>
                <a:lnTo>
                  <a:pt x="0" y="983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84419" y="1004753"/>
            <a:ext cx="1174881" cy="647653"/>
          </a:xfrm>
          <a:custGeom>
            <a:avLst/>
            <a:gdLst/>
            <a:ahLst/>
            <a:cxnLst/>
            <a:rect l="l" t="t" r="r" b="b"/>
            <a:pathLst>
              <a:path w="1174881" h="647653">
                <a:moveTo>
                  <a:pt x="0" y="0"/>
                </a:moveTo>
                <a:lnTo>
                  <a:pt x="1174881" y="0"/>
                </a:lnTo>
                <a:lnTo>
                  <a:pt x="1174881" y="647653"/>
                </a:lnTo>
                <a:lnTo>
                  <a:pt x="0" y="647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221185" y="2525275"/>
            <a:ext cx="2219151" cy="2033029"/>
          </a:xfrm>
          <a:custGeom>
            <a:avLst/>
            <a:gdLst/>
            <a:ahLst/>
            <a:cxnLst/>
            <a:rect l="l" t="t" r="r" b="b"/>
            <a:pathLst>
              <a:path w="2219151" h="2033029">
                <a:moveTo>
                  <a:pt x="0" y="0"/>
                </a:moveTo>
                <a:lnTo>
                  <a:pt x="2219151" y="0"/>
                </a:lnTo>
                <a:lnTo>
                  <a:pt x="2219151" y="2033029"/>
                </a:lnTo>
                <a:lnTo>
                  <a:pt x="0" y="20330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1489" y="5029200"/>
            <a:ext cx="11487006" cy="1978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7"/>
              </a:lnSpc>
            </a:pPr>
            <a:r>
              <a:rPr lang="en-US" sz="5648" b="1" spc="214">
                <a:solidFill>
                  <a:srgbClr val="0A73B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CHÂN THÀNH CẢM ƠN QUÝ HỘI ĐỒNG ĐÃ LẮNG NGHE!</a:t>
            </a:r>
          </a:p>
        </p:txBody>
      </p:sp>
      <p:sp>
        <p:nvSpPr>
          <p:cNvPr id="9" name="Google Shape;470;p1">
            <a:extLst>
              <a:ext uri="{FF2B5EF4-FFF2-40B4-BE49-F238E27FC236}">
                <a16:creationId xmlns:a16="http://schemas.microsoft.com/office/drawing/2014/main" id="{DDBA4EF8-EA3C-4758-97B6-8D1700FE4715}"/>
              </a:ext>
            </a:extLst>
          </p:cNvPr>
          <p:cNvSpPr/>
          <p:nvPr/>
        </p:nvSpPr>
        <p:spPr>
          <a:xfrm>
            <a:off x="-490924" y="967154"/>
            <a:ext cx="119454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ĐẠI HỌC CÔNG NGHIỆP HÀ NỘI</a:t>
            </a:r>
            <a:endParaRPr sz="3600" b="1" cap="none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" name="Google Shape;471;p1">
            <a:extLst>
              <a:ext uri="{FF2B5EF4-FFF2-40B4-BE49-F238E27FC236}">
                <a16:creationId xmlns:a16="http://schemas.microsoft.com/office/drawing/2014/main" id="{D86AB611-C9D5-4360-88FD-9715B61A4D01}"/>
              </a:ext>
            </a:extLst>
          </p:cNvPr>
          <p:cNvSpPr/>
          <p:nvPr/>
        </p:nvSpPr>
        <p:spPr>
          <a:xfrm>
            <a:off x="-540998" y="1613444"/>
            <a:ext cx="1174351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cap="none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TRƯỜNG CÔNG NGHỆ THÔNG TIN VÀ TRUYỀN THÔNG</a:t>
            </a:r>
            <a:endParaRPr sz="3600" b="1" cap="none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6740" y="2781300"/>
            <a:ext cx="5995805" cy="5642681"/>
            <a:chOff x="8305212" y="0"/>
            <a:chExt cx="7994405" cy="7523575"/>
          </a:xfrm>
        </p:grpSpPr>
        <p:sp>
          <p:nvSpPr>
            <p:cNvPr id="27" name="AutoShape 27"/>
            <p:cNvSpPr/>
            <p:nvPr/>
          </p:nvSpPr>
          <p:spPr>
            <a:xfrm flipV="1">
              <a:off x="13086621" y="2704088"/>
              <a:ext cx="1206376" cy="873919"/>
            </a:xfrm>
            <a:prstGeom prst="line">
              <a:avLst/>
            </a:prstGeom>
            <a:ln w="101600" cap="flat">
              <a:solidFill>
                <a:srgbClr val="003D6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1335553" y="0"/>
              <a:ext cx="4964064" cy="3503565"/>
              <a:chOff x="76200" y="0"/>
              <a:chExt cx="1737512" cy="122631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000912" y="41351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6CDF1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 flipH="1" flipV="1">
              <a:off x="12510657" y="4237786"/>
              <a:ext cx="1649110" cy="1621021"/>
            </a:xfrm>
            <a:prstGeom prst="line">
              <a:avLst/>
            </a:prstGeom>
            <a:ln w="101600" cap="flat">
              <a:solidFill>
                <a:srgbClr val="003D6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3917576" y="4779726"/>
              <a:ext cx="2322166" cy="232216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CD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10466348" y="2915672"/>
              <a:ext cx="1288893" cy="954968"/>
            </a:xfrm>
            <a:prstGeom prst="line">
              <a:avLst/>
            </a:prstGeom>
            <a:ln w="101600" cap="flat">
              <a:solidFill>
                <a:srgbClr val="003D6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8361886" y="1122445"/>
              <a:ext cx="2322166" cy="3304184"/>
              <a:chOff x="0" y="-419924"/>
              <a:chExt cx="812800" cy="11565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419924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6CDF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AutoShape 19"/>
            <p:cNvSpPr/>
            <p:nvPr/>
          </p:nvSpPr>
          <p:spPr>
            <a:xfrm flipV="1">
              <a:off x="12532188" y="3731817"/>
              <a:ext cx="696721" cy="285939"/>
            </a:xfrm>
            <a:prstGeom prst="line">
              <a:avLst/>
            </a:prstGeom>
            <a:ln w="101600" cap="flat">
              <a:solidFill>
                <a:srgbClr val="003D6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10214248" y="4227817"/>
              <a:ext cx="1886758" cy="1569780"/>
            </a:xfrm>
            <a:prstGeom prst="line">
              <a:avLst/>
            </a:prstGeom>
            <a:ln w="101600" cap="flat">
              <a:solidFill>
                <a:srgbClr val="003D6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8305212" y="4907276"/>
              <a:ext cx="3578092" cy="2616299"/>
              <a:chOff x="-515797" y="-179152"/>
              <a:chExt cx="1252397" cy="91575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515797" y="-17915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6CDF1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1118476" y="3004853"/>
              <a:ext cx="2281229" cy="2281229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479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11503640" y="3372135"/>
              <a:ext cx="1411683" cy="1546665"/>
            </a:xfrm>
            <a:custGeom>
              <a:avLst/>
              <a:gdLst/>
              <a:ahLst/>
              <a:cxnLst/>
              <a:rect l="l" t="t" r="r" b="b"/>
              <a:pathLst>
                <a:path w="1411683" h="1546665">
                  <a:moveTo>
                    <a:pt x="0" y="0"/>
                  </a:moveTo>
                  <a:lnTo>
                    <a:pt x="1411684" y="0"/>
                  </a:lnTo>
                  <a:lnTo>
                    <a:pt x="1411684" y="1546665"/>
                  </a:lnTo>
                  <a:lnTo>
                    <a:pt x="0" y="1546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/>
          <p:cNvSpPr/>
          <p:nvPr/>
        </p:nvSpPr>
        <p:spPr>
          <a:xfrm>
            <a:off x="0" y="0"/>
            <a:ext cx="5170060" cy="6164006"/>
          </a:xfrm>
          <a:custGeom>
            <a:avLst/>
            <a:gdLst/>
            <a:ahLst/>
            <a:cxnLst/>
            <a:rect l="l" t="t" r="r" b="b"/>
            <a:pathLst>
              <a:path w="5170060" h="6164006">
                <a:moveTo>
                  <a:pt x="0" y="0"/>
                </a:moveTo>
                <a:lnTo>
                  <a:pt x="5170060" y="0"/>
                </a:lnTo>
                <a:lnTo>
                  <a:pt x="5170060" y="6164006"/>
                </a:lnTo>
                <a:lnTo>
                  <a:pt x="0" y="616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flipH="1" flipV="1">
            <a:off x="14952992" y="6567702"/>
            <a:ext cx="3335008" cy="3976164"/>
          </a:xfrm>
          <a:custGeom>
            <a:avLst/>
            <a:gdLst/>
            <a:ahLst/>
            <a:cxnLst/>
            <a:rect l="l" t="t" r="r" b="b"/>
            <a:pathLst>
              <a:path w="3335008" h="3976164">
                <a:moveTo>
                  <a:pt x="3335008" y="3976164"/>
                </a:moveTo>
                <a:lnTo>
                  <a:pt x="0" y="3976164"/>
                </a:lnTo>
                <a:lnTo>
                  <a:pt x="0" y="0"/>
                </a:lnTo>
                <a:lnTo>
                  <a:pt x="3335008" y="0"/>
                </a:lnTo>
                <a:lnTo>
                  <a:pt x="3335008" y="39761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6200250" y="337786"/>
            <a:ext cx="1404432" cy="1286641"/>
          </a:xfrm>
          <a:custGeom>
            <a:avLst/>
            <a:gdLst/>
            <a:ahLst/>
            <a:cxnLst/>
            <a:rect l="l" t="t" r="r" b="b"/>
            <a:pathLst>
              <a:path w="1404432" h="1286641">
                <a:moveTo>
                  <a:pt x="0" y="0"/>
                </a:moveTo>
                <a:lnTo>
                  <a:pt x="1404432" y="0"/>
                </a:lnTo>
                <a:lnTo>
                  <a:pt x="1404432" y="1286641"/>
                </a:lnTo>
                <a:lnTo>
                  <a:pt x="0" y="1286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0187567" y="4030406"/>
            <a:ext cx="1090033" cy="1036894"/>
          </a:xfrm>
          <a:custGeom>
            <a:avLst/>
            <a:gdLst/>
            <a:ahLst/>
            <a:cxnLst/>
            <a:rect l="l" t="t" r="r" b="b"/>
            <a:pathLst>
              <a:path w="1090033" h="1036894">
                <a:moveTo>
                  <a:pt x="0" y="0"/>
                </a:moveTo>
                <a:lnTo>
                  <a:pt x="1090033" y="0"/>
                </a:lnTo>
                <a:lnTo>
                  <a:pt x="1090033" y="1036894"/>
                </a:lnTo>
                <a:lnTo>
                  <a:pt x="0" y="10368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1" name="Freeform 41"/>
          <p:cNvSpPr/>
          <p:nvPr/>
        </p:nvSpPr>
        <p:spPr>
          <a:xfrm>
            <a:off x="6085089" y="3961651"/>
            <a:ext cx="839113" cy="1181849"/>
          </a:xfrm>
          <a:custGeom>
            <a:avLst/>
            <a:gdLst/>
            <a:ahLst/>
            <a:cxnLst/>
            <a:rect l="l" t="t" r="r" b="b"/>
            <a:pathLst>
              <a:path w="839113" h="1181849">
                <a:moveTo>
                  <a:pt x="0" y="0"/>
                </a:moveTo>
                <a:lnTo>
                  <a:pt x="839113" y="0"/>
                </a:lnTo>
                <a:lnTo>
                  <a:pt x="839113" y="1181848"/>
                </a:lnTo>
                <a:lnTo>
                  <a:pt x="0" y="11818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5943600" y="6745862"/>
            <a:ext cx="973496" cy="982089"/>
          </a:xfrm>
          <a:custGeom>
            <a:avLst/>
            <a:gdLst/>
            <a:ahLst/>
            <a:cxnLst/>
            <a:rect l="l" t="t" r="r" b="b"/>
            <a:pathLst>
              <a:path w="973496" h="982089">
                <a:moveTo>
                  <a:pt x="0" y="0"/>
                </a:moveTo>
                <a:lnTo>
                  <a:pt x="973496" y="0"/>
                </a:lnTo>
                <a:lnTo>
                  <a:pt x="973496" y="982089"/>
                </a:lnTo>
                <a:lnTo>
                  <a:pt x="0" y="982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0220539" y="6752211"/>
            <a:ext cx="980861" cy="982089"/>
          </a:xfrm>
          <a:custGeom>
            <a:avLst/>
            <a:gdLst/>
            <a:ahLst/>
            <a:cxnLst/>
            <a:rect l="l" t="t" r="r" b="b"/>
            <a:pathLst>
              <a:path w="980861" h="982089">
                <a:moveTo>
                  <a:pt x="0" y="0"/>
                </a:moveTo>
                <a:lnTo>
                  <a:pt x="980862" y="0"/>
                </a:lnTo>
                <a:lnTo>
                  <a:pt x="980862" y="982089"/>
                </a:lnTo>
                <a:lnTo>
                  <a:pt x="0" y="982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4417346" y="1461557"/>
            <a:ext cx="9570904" cy="124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b="1" spc="37" dirty="0">
                <a:solidFill>
                  <a:srgbClr val="0A73B4"/>
                </a:solidFill>
                <a:latin typeface="Inter Bold"/>
                <a:ea typeface="Inter Bold"/>
                <a:cs typeface="Inter Bold"/>
                <a:sym typeface="Inter Bold"/>
              </a:rPr>
              <a:t>NỘI DUNG CHÍNH</a:t>
            </a:r>
          </a:p>
        </p:txBody>
      </p:sp>
      <p:sp>
        <p:nvSpPr>
          <p:cNvPr id="46" name="Google Shape;499;p3">
            <a:extLst>
              <a:ext uri="{FF2B5EF4-FFF2-40B4-BE49-F238E27FC236}">
                <a16:creationId xmlns:a16="http://schemas.microsoft.com/office/drawing/2014/main" id="{16EAF309-A7A1-4BFD-B0E5-CBA16D4A865C}"/>
              </a:ext>
            </a:extLst>
          </p:cNvPr>
          <p:cNvSpPr/>
          <p:nvPr/>
        </p:nvSpPr>
        <p:spPr>
          <a:xfrm>
            <a:off x="672360" y="4136558"/>
            <a:ext cx="48531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TỔNG QUAN VỀ ĐỀ TÀI</a:t>
            </a:r>
            <a:endParaRPr sz="3600" b="1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48" name="Google Shape;543;p3">
            <a:extLst>
              <a:ext uri="{FF2B5EF4-FFF2-40B4-BE49-F238E27FC236}">
                <a16:creationId xmlns:a16="http://schemas.microsoft.com/office/drawing/2014/main" id="{8CD3A694-2C75-4779-A6D7-54F0EEAE8B00}"/>
              </a:ext>
            </a:extLst>
          </p:cNvPr>
          <p:cNvSpPr/>
          <p:nvPr/>
        </p:nvSpPr>
        <p:spPr>
          <a:xfrm>
            <a:off x="0" y="7033910"/>
            <a:ext cx="5673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PHÂN TÍCH THIẾT KẾ HỆ THỐNG</a:t>
            </a:r>
            <a:endParaRPr sz="3200" b="1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49" name="Google Shape;542;p3">
            <a:extLst>
              <a:ext uri="{FF2B5EF4-FFF2-40B4-BE49-F238E27FC236}">
                <a16:creationId xmlns:a16="http://schemas.microsoft.com/office/drawing/2014/main" id="{1042173F-330A-4E4F-8833-87D3D89767C7}"/>
              </a:ext>
            </a:extLst>
          </p:cNvPr>
          <p:cNvSpPr/>
          <p:nvPr/>
        </p:nvSpPr>
        <p:spPr>
          <a:xfrm>
            <a:off x="11668846" y="4067279"/>
            <a:ext cx="720748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CHƯƠNG TRÌNH DEMO VÀ KIỂM THỬ</a:t>
            </a:r>
            <a:endParaRPr sz="3200" b="1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52" name="Google Shape;529;p3">
            <a:extLst>
              <a:ext uri="{FF2B5EF4-FFF2-40B4-BE49-F238E27FC236}">
                <a16:creationId xmlns:a16="http://schemas.microsoft.com/office/drawing/2014/main" id="{077533FA-13BC-44EE-B41D-C86024B78A2A}"/>
              </a:ext>
            </a:extLst>
          </p:cNvPr>
          <p:cNvSpPr/>
          <p:nvPr/>
        </p:nvSpPr>
        <p:spPr>
          <a:xfrm>
            <a:off x="11980079" y="7175405"/>
            <a:ext cx="485319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KẾT LUẬN</a:t>
            </a:r>
            <a:endParaRPr sz="3200" b="1" dirty="0">
              <a:solidFill>
                <a:srgbClr val="3F3F3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49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601827-A1DB-4AC0-9288-42B9E127A8C8}"/>
              </a:ext>
            </a:extLst>
          </p:cNvPr>
          <p:cNvSpPr/>
          <p:nvPr/>
        </p:nvSpPr>
        <p:spPr>
          <a:xfrm>
            <a:off x="5960959" y="234191"/>
            <a:ext cx="10345841" cy="12136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-337251" y="0"/>
            <a:ext cx="4546522" cy="10287000"/>
            <a:chOff x="0" y="0"/>
            <a:chExt cx="11974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7438" cy="2709333"/>
            </a:xfrm>
            <a:custGeom>
              <a:avLst/>
              <a:gdLst/>
              <a:ahLst/>
              <a:cxnLst/>
              <a:rect l="l" t="t" r="r" b="b"/>
              <a:pathLst>
                <a:path w="1197438" h="2709333">
                  <a:moveTo>
                    <a:pt x="0" y="0"/>
                  </a:moveTo>
                  <a:lnTo>
                    <a:pt x="1197438" y="0"/>
                  </a:lnTo>
                  <a:lnTo>
                    <a:pt x="11974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197438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89438" y="7734300"/>
            <a:ext cx="3310593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CEO Company</a:t>
            </a:r>
          </a:p>
        </p:txBody>
      </p:sp>
      <p:sp>
        <p:nvSpPr>
          <p:cNvPr id="6" name="AutoShape 6"/>
          <p:cNvSpPr/>
          <p:nvPr/>
        </p:nvSpPr>
        <p:spPr>
          <a:xfrm>
            <a:off x="17329573" y="10032049"/>
            <a:ext cx="362631" cy="0"/>
          </a:xfrm>
          <a:prstGeom prst="line">
            <a:avLst/>
          </a:prstGeom>
          <a:ln w="28575" cap="flat">
            <a:solidFill>
              <a:srgbClr val="68C1E7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1288783" y="-124474"/>
            <a:ext cx="3310593" cy="10411474"/>
            <a:chOff x="0" y="0"/>
            <a:chExt cx="871926" cy="27421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926" cy="2742117"/>
            </a:xfrm>
            <a:custGeom>
              <a:avLst/>
              <a:gdLst/>
              <a:ahLst/>
              <a:cxnLst/>
              <a:rect l="l" t="t" r="r" b="b"/>
              <a:pathLst>
                <a:path w="871926" h="2742117">
                  <a:moveTo>
                    <a:pt x="0" y="0"/>
                  </a:moveTo>
                  <a:lnTo>
                    <a:pt x="871926" y="0"/>
                  </a:lnTo>
                  <a:lnTo>
                    <a:pt x="871926" y="2742117"/>
                  </a:lnTo>
                  <a:lnTo>
                    <a:pt x="0" y="2742117"/>
                  </a:lnTo>
                  <a:close/>
                </a:path>
              </a:pathLst>
            </a:custGeom>
            <a:solidFill>
              <a:srgbClr val="68C1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71926" cy="2742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525720" y="2107223"/>
            <a:ext cx="1003710" cy="939724"/>
          </a:xfrm>
          <a:custGeom>
            <a:avLst/>
            <a:gdLst/>
            <a:ahLst/>
            <a:cxnLst/>
            <a:rect l="l" t="t" r="r" b="b"/>
            <a:pathLst>
              <a:path w="1003710" h="939724">
                <a:moveTo>
                  <a:pt x="0" y="0"/>
                </a:moveTo>
                <a:lnTo>
                  <a:pt x="1003711" y="0"/>
                </a:lnTo>
                <a:lnTo>
                  <a:pt x="1003711" y="939724"/>
                </a:lnTo>
                <a:lnTo>
                  <a:pt x="0" y="939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533368" y="4606005"/>
            <a:ext cx="1003710" cy="939724"/>
          </a:xfrm>
          <a:custGeom>
            <a:avLst/>
            <a:gdLst/>
            <a:ahLst/>
            <a:cxnLst/>
            <a:rect l="l" t="t" r="r" b="b"/>
            <a:pathLst>
              <a:path w="1003710" h="939724">
                <a:moveTo>
                  <a:pt x="0" y="0"/>
                </a:moveTo>
                <a:lnTo>
                  <a:pt x="1003711" y="0"/>
                </a:lnTo>
                <a:lnTo>
                  <a:pt x="1003711" y="939724"/>
                </a:lnTo>
                <a:lnTo>
                  <a:pt x="0" y="939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451984" y="7048500"/>
            <a:ext cx="1340760" cy="1047469"/>
          </a:xfrm>
          <a:custGeom>
            <a:avLst/>
            <a:gdLst/>
            <a:ahLst/>
            <a:cxnLst/>
            <a:rect l="l" t="t" r="r" b="b"/>
            <a:pathLst>
              <a:path w="1340760" h="1047469">
                <a:moveTo>
                  <a:pt x="0" y="0"/>
                </a:moveTo>
                <a:lnTo>
                  <a:pt x="1340759" y="0"/>
                </a:lnTo>
                <a:lnTo>
                  <a:pt x="1340759" y="1047469"/>
                </a:lnTo>
                <a:lnTo>
                  <a:pt x="0" y="1047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792744" y="4563896"/>
            <a:ext cx="10085570" cy="1321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vi-VN" sz="2800" dirty="0"/>
              <a:t>Việc lựa chọn đồ chơi phù hợp với từng độ tuổi, đảm bảo chất lượng và độ an toàn luôn là ưu tiên hàng đầu của các bậc phụ huynh.</a:t>
            </a:r>
            <a:endParaRPr lang="en-US" sz="25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221901" y="409399"/>
            <a:ext cx="9823956" cy="180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60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PHẦN 1:TỔNG QUAN VỀ ĐỀ TÀI</a:t>
            </a:r>
          </a:p>
          <a:p>
            <a:pPr algn="l">
              <a:lnSpc>
                <a:spcPts val="7221"/>
              </a:lnSpc>
              <a:spcBef>
                <a:spcPct val="0"/>
              </a:spcBef>
            </a:pPr>
            <a:endParaRPr lang="en-US" sz="5918" b="1" dirty="0">
              <a:solidFill>
                <a:srgbClr val="00227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835604" y="1879357"/>
            <a:ext cx="10085570" cy="177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vi-VN" sz="2800" dirty="0"/>
              <a:t>Đồ chơi đóng vai trò quan trọng trong sự phát triển toàn diện của trẻ nhỏ, hỗ trợ rèn luyện tư duy, khả năng sáng tạo</a:t>
            </a:r>
            <a:r>
              <a:rPr lang="en-US" sz="2800" dirty="0"/>
              <a:t>, </a:t>
            </a:r>
            <a:r>
              <a:rPr lang="vi-VN" sz="2800" dirty="0"/>
              <a:t>mang lại niềm vui, giúp trẻ gắn kết tình cảm với gia đình và môi trường xung quanh.</a:t>
            </a:r>
            <a:endParaRPr lang="en-US" sz="25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001418" y="7048500"/>
            <a:ext cx="9668221" cy="1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Chính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vì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vậy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đề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tài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b="1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Xây</a:t>
            </a:r>
            <a:r>
              <a:rPr lang="en-US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dựng</a:t>
            </a:r>
            <a:r>
              <a:rPr lang="en-US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website 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bán</a:t>
            </a:r>
            <a:r>
              <a:rPr lang="en-US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</a:t>
            </a:r>
            <a:r>
              <a:rPr lang="en-US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</a:t>
            </a:r>
            <a:r>
              <a:rPr lang="vi-VN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ơ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trẻ</a:t>
            </a:r>
            <a:r>
              <a:rPr lang="en-US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</a:t>
            </a:r>
            <a:r>
              <a:rPr lang="en-US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sử</a:t>
            </a:r>
            <a:r>
              <a:rPr lang="en-US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dụng</a:t>
            </a:r>
            <a:r>
              <a:rPr lang="en-US" sz="2500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ASP.NET</a:t>
            </a:r>
            <a:r>
              <a:rPr lang="en-US" sz="2500" b="1" dirty="0">
                <a:solidFill>
                  <a:srgbClr val="0021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”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mang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cấp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thiết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ý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nghĩa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thực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tiễn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dirty="0" err="1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cao</a:t>
            </a:r>
            <a:r>
              <a:rPr lang="en-US" sz="2500" dirty="0">
                <a:solidFill>
                  <a:srgbClr val="00219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473881" y="161159"/>
            <a:ext cx="1404432" cy="1286641"/>
          </a:xfrm>
          <a:custGeom>
            <a:avLst/>
            <a:gdLst/>
            <a:ahLst/>
            <a:cxnLst/>
            <a:rect l="l" t="t" r="r" b="b"/>
            <a:pathLst>
              <a:path w="1404432" h="1286641">
                <a:moveTo>
                  <a:pt x="0" y="0"/>
                </a:moveTo>
                <a:lnTo>
                  <a:pt x="1404433" y="0"/>
                </a:lnTo>
                <a:lnTo>
                  <a:pt x="1404433" y="1286641"/>
                </a:lnTo>
                <a:lnTo>
                  <a:pt x="0" y="1286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1DA860-A5E1-415F-B394-427F449617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5"/>
          <a:stretch/>
        </p:blipFill>
        <p:spPr>
          <a:xfrm>
            <a:off x="-692928" y="804479"/>
            <a:ext cx="6298210" cy="8542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8828" y="-166108"/>
            <a:ext cx="5170060" cy="6164006"/>
          </a:xfrm>
          <a:custGeom>
            <a:avLst/>
            <a:gdLst/>
            <a:ahLst/>
            <a:cxnLst/>
            <a:rect l="l" t="t" r="r" b="b"/>
            <a:pathLst>
              <a:path w="5170060" h="6164006">
                <a:moveTo>
                  <a:pt x="0" y="0"/>
                </a:moveTo>
                <a:lnTo>
                  <a:pt x="5170060" y="0"/>
                </a:lnTo>
                <a:lnTo>
                  <a:pt x="5170060" y="6164005"/>
                </a:lnTo>
                <a:lnTo>
                  <a:pt x="0" y="6164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551064" y="5997897"/>
            <a:ext cx="17185873" cy="47625"/>
          </a:xfrm>
          <a:prstGeom prst="line">
            <a:avLst/>
          </a:prstGeom>
          <a:ln w="47625" cap="flat">
            <a:solidFill>
              <a:srgbClr val="66CDF1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H="1">
            <a:off x="9144000" y="2400860"/>
            <a:ext cx="0" cy="7222650"/>
          </a:xfrm>
          <a:prstGeom prst="line">
            <a:avLst/>
          </a:prstGeom>
          <a:ln w="47625" cap="flat">
            <a:solidFill>
              <a:srgbClr val="66CDF1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98152" y="1603663"/>
            <a:ext cx="4772291" cy="740058"/>
            <a:chOff x="0" y="0"/>
            <a:chExt cx="2746403" cy="4258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Mục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tiêu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nghiên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cứu</a:t>
              </a:r>
              <a:endParaRPr lang="en-US" sz="2499" b="1" dirty="0">
                <a:solidFill>
                  <a:srgbClr val="FFFFFF"/>
                </a:solidFill>
                <a:latin typeface="Consolas" panose="020B0609020204030204" pitchFamily="49" charset="0"/>
                <a:ea typeface="Garet Bold"/>
                <a:cs typeface="Garet Bold"/>
                <a:sym typeface="Garet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8152" y="6573227"/>
            <a:ext cx="4772291" cy="740058"/>
            <a:chOff x="0" y="0"/>
            <a:chExt cx="2746403" cy="4258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6CD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  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Đối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tượng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nghiên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cứu</a:t>
              </a:r>
              <a:endParaRPr lang="en-US" sz="2499" b="1" dirty="0">
                <a:solidFill>
                  <a:srgbClr val="FFFFFF"/>
                </a:solidFill>
                <a:latin typeface="Consolas" panose="020B0609020204030204" pitchFamily="49" charset="0"/>
                <a:ea typeface="Garet Bold"/>
                <a:cs typeface="Garet Bold"/>
                <a:sym typeface="Garet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29095" y="1562284"/>
            <a:ext cx="5107018" cy="822814"/>
            <a:chOff x="-192632" y="-23813"/>
            <a:chExt cx="2939035" cy="4735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6CD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92632" y="-23813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         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Phạm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vi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nghiên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cứu</a:t>
              </a:r>
              <a:endParaRPr lang="en-US" sz="2499" b="1" dirty="0">
                <a:solidFill>
                  <a:srgbClr val="FFFFFF"/>
                </a:solidFill>
                <a:latin typeface="Consolas" panose="020B0609020204030204" pitchFamily="49" charset="0"/>
                <a:ea typeface="Garet Bold"/>
                <a:cs typeface="Garet Bold"/>
                <a:sym typeface="Garet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63822" y="6643833"/>
            <a:ext cx="5125230" cy="669452"/>
            <a:chOff x="0" y="0"/>
            <a:chExt cx="3260594" cy="4258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60594" cy="425895"/>
            </a:xfrm>
            <a:custGeom>
              <a:avLst/>
              <a:gdLst/>
              <a:ahLst/>
              <a:cxnLst/>
              <a:rect l="l" t="t" r="r" b="b"/>
              <a:pathLst>
                <a:path w="3260594" h="425895">
                  <a:moveTo>
                    <a:pt x="3057394" y="0"/>
                  </a:moveTo>
                  <a:cubicBezTo>
                    <a:pt x="3169618" y="0"/>
                    <a:pt x="3260594" y="95340"/>
                    <a:pt x="3260594" y="212948"/>
                  </a:cubicBezTo>
                  <a:cubicBezTo>
                    <a:pt x="3260594" y="330556"/>
                    <a:pt x="3169618" y="425895"/>
                    <a:pt x="3057394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260594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   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Nội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dung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nghiên</a:t>
              </a:r>
              <a:r>
                <a:rPr lang="en-US" sz="2499" b="1" dirty="0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Consolas" panose="020B0609020204030204" pitchFamily="49" charset="0"/>
                  <a:ea typeface="Garet Bold"/>
                  <a:cs typeface="Garet Bold"/>
                  <a:sym typeface="Garet Bold"/>
                </a:rPr>
                <a:t>cứu</a:t>
              </a:r>
              <a:endParaRPr lang="en-US" sz="2499" b="1" dirty="0">
                <a:solidFill>
                  <a:srgbClr val="FFFFFF"/>
                </a:solidFill>
                <a:latin typeface="Consolas" panose="020B0609020204030204" pitchFamily="49" charset="0"/>
                <a:ea typeface="Garet Bold"/>
                <a:cs typeface="Garet Bold"/>
                <a:sym typeface="Garet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674268"/>
            <a:ext cx="669452" cy="66945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CD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94370" y="1674268"/>
            <a:ext cx="669452" cy="6694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6643833"/>
            <a:ext cx="669452" cy="66945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894370" y="6643833"/>
            <a:ext cx="669452" cy="66945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CD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flipH="1" flipV="1">
            <a:off x="14952992" y="6567702"/>
            <a:ext cx="3335008" cy="3976164"/>
          </a:xfrm>
          <a:custGeom>
            <a:avLst/>
            <a:gdLst/>
            <a:ahLst/>
            <a:cxnLst/>
            <a:rect l="l" t="t" r="r" b="b"/>
            <a:pathLst>
              <a:path w="3335008" h="3976164">
                <a:moveTo>
                  <a:pt x="3335008" y="3976164"/>
                </a:moveTo>
                <a:lnTo>
                  <a:pt x="0" y="3976164"/>
                </a:lnTo>
                <a:lnTo>
                  <a:pt x="0" y="0"/>
                </a:lnTo>
                <a:lnTo>
                  <a:pt x="3335008" y="0"/>
                </a:lnTo>
                <a:lnTo>
                  <a:pt x="3335008" y="39761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188485" y="1874290"/>
            <a:ext cx="349883" cy="269410"/>
          </a:xfrm>
          <a:custGeom>
            <a:avLst/>
            <a:gdLst/>
            <a:ahLst/>
            <a:cxnLst/>
            <a:rect l="l" t="t" r="r" b="b"/>
            <a:pathLst>
              <a:path w="349883" h="269410">
                <a:moveTo>
                  <a:pt x="0" y="0"/>
                </a:moveTo>
                <a:lnTo>
                  <a:pt x="349883" y="0"/>
                </a:lnTo>
                <a:lnTo>
                  <a:pt x="349883" y="269409"/>
                </a:lnTo>
                <a:lnTo>
                  <a:pt x="0" y="269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2667957"/>
            <a:ext cx="7629377" cy="346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Tạo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ra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website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hoạt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động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nh</a:t>
            </a:r>
            <a:r>
              <a:rPr lang="vi-VN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một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cửa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đồ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</a:t>
            </a:r>
            <a:r>
              <a:rPr lang="vi-VN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ơ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trực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tuyến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Phát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triển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tổng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thể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giúp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thông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tin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về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đồ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</a:t>
            </a:r>
            <a:r>
              <a:rPr lang="vi-VN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ơ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cấp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trải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nghiệm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mua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sắm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trực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tuyến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vi-VN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ợt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mà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toàn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3899"/>
              </a:lnSpc>
            </a:pPr>
            <a:endParaRPr lang="en-US" sz="25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7518859"/>
            <a:ext cx="7629377" cy="1461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Các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cửa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kinh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doanh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về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đồ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</a:t>
            </a:r>
            <a:r>
              <a:rPr lang="vi-VN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ơ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trẻ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trên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khu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vực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Hà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Nội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My Kingdom,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BiBo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Mart,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FunnyLand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94370" y="2549295"/>
            <a:ext cx="7629377" cy="346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Về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phạm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nội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dung: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Xây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dựng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website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giới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thiệu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kinh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doanh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các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loại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đồ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</a:t>
            </a:r>
            <a:r>
              <a:rPr lang="vi-VN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ơ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trẻ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tích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hợp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thanh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toán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online.</a:t>
            </a:r>
          </a:p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Phạm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kỹ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thuật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Xây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dựng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giao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diện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website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sử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HTML, CSS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kết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hợp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ASP.NET Core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để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xử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logic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kết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nối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</a:t>
            </a:r>
            <a:r>
              <a:rPr lang="vi-VN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ơ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sở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3899"/>
              </a:lnSpc>
            </a:pPr>
            <a:endParaRPr lang="en-US" sz="25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894370" y="7518859"/>
            <a:ext cx="7629377" cy="196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Khảo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sát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thập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thông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tin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của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đề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tài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Phân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tích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thiết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kế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theo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yêu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cầu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Nghiên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cứu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công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nghệ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ASP.NET Core, MVC.</a:t>
            </a:r>
          </a:p>
          <a:p>
            <a:pPr marL="561339" lvl="1" indent="-280669" algn="just">
              <a:lnSpc>
                <a:spcPts val="3899"/>
              </a:lnSpc>
              <a:buFont typeface="Arial"/>
              <a:buChar char="•"/>
            </a:pP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Kiểm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thử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</a:t>
            </a:r>
            <a:r>
              <a:rPr lang="vi-VN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ư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ơng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trình</a:t>
            </a:r>
            <a:r>
              <a:rPr lang="en-US" sz="2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054154" y="1874290"/>
            <a:ext cx="349883" cy="269410"/>
          </a:xfrm>
          <a:custGeom>
            <a:avLst/>
            <a:gdLst/>
            <a:ahLst/>
            <a:cxnLst/>
            <a:rect l="l" t="t" r="r" b="b"/>
            <a:pathLst>
              <a:path w="349883" h="269410">
                <a:moveTo>
                  <a:pt x="0" y="0"/>
                </a:moveTo>
                <a:lnTo>
                  <a:pt x="349883" y="0"/>
                </a:lnTo>
                <a:lnTo>
                  <a:pt x="349883" y="269409"/>
                </a:lnTo>
                <a:lnTo>
                  <a:pt x="0" y="269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188485" y="6843854"/>
            <a:ext cx="349883" cy="269410"/>
          </a:xfrm>
          <a:custGeom>
            <a:avLst/>
            <a:gdLst/>
            <a:ahLst/>
            <a:cxnLst/>
            <a:rect l="l" t="t" r="r" b="b"/>
            <a:pathLst>
              <a:path w="349883" h="269410">
                <a:moveTo>
                  <a:pt x="0" y="0"/>
                </a:moveTo>
                <a:lnTo>
                  <a:pt x="349883" y="0"/>
                </a:lnTo>
                <a:lnTo>
                  <a:pt x="349883" y="269410"/>
                </a:lnTo>
                <a:lnTo>
                  <a:pt x="0" y="26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0054154" y="6808551"/>
            <a:ext cx="349883" cy="269410"/>
          </a:xfrm>
          <a:custGeom>
            <a:avLst/>
            <a:gdLst/>
            <a:ahLst/>
            <a:cxnLst/>
            <a:rect l="l" t="t" r="r" b="b"/>
            <a:pathLst>
              <a:path w="349883" h="269410">
                <a:moveTo>
                  <a:pt x="0" y="0"/>
                </a:moveTo>
                <a:lnTo>
                  <a:pt x="349883" y="0"/>
                </a:lnTo>
                <a:lnTo>
                  <a:pt x="349883" y="269410"/>
                </a:lnTo>
                <a:lnTo>
                  <a:pt x="0" y="26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6473881" y="161159"/>
            <a:ext cx="1404432" cy="1286641"/>
          </a:xfrm>
          <a:custGeom>
            <a:avLst/>
            <a:gdLst/>
            <a:ahLst/>
            <a:cxnLst/>
            <a:rect l="l" t="t" r="r" b="b"/>
            <a:pathLst>
              <a:path w="1404432" h="1286641">
                <a:moveTo>
                  <a:pt x="0" y="0"/>
                </a:moveTo>
                <a:lnTo>
                  <a:pt x="1404433" y="0"/>
                </a:lnTo>
                <a:lnTo>
                  <a:pt x="1404433" y="1286641"/>
                </a:lnTo>
                <a:lnTo>
                  <a:pt x="0" y="1286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7970226" y="4138045"/>
            <a:ext cx="2371211" cy="6200888"/>
            <a:chOff x="0" y="0"/>
            <a:chExt cx="642552" cy="1680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552" cy="1680321"/>
            </a:xfrm>
            <a:custGeom>
              <a:avLst/>
              <a:gdLst/>
              <a:ahLst/>
              <a:cxnLst/>
              <a:rect l="l" t="t" r="r" b="b"/>
              <a:pathLst>
                <a:path w="642552" h="1680321">
                  <a:moveTo>
                    <a:pt x="0" y="0"/>
                  </a:moveTo>
                  <a:lnTo>
                    <a:pt x="642552" y="0"/>
                  </a:lnTo>
                  <a:lnTo>
                    <a:pt x="642552" y="1680321"/>
                  </a:lnTo>
                  <a:lnTo>
                    <a:pt x="0" y="168032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42552" cy="17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27359" y="4138045"/>
            <a:ext cx="9559462" cy="622762"/>
            <a:chOff x="0" y="0"/>
            <a:chExt cx="2590430" cy="168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90430" cy="168756"/>
            </a:xfrm>
            <a:custGeom>
              <a:avLst/>
              <a:gdLst/>
              <a:ahLst/>
              <a:cxnLst/>
              <a:rect l="l" t="t" r="r" b="b"/>
              <a:pathLst>
                <a:path w="2590430" h="168756">
                  <a:moveTo>
                    <a:pt x="0" y="0"/>
                  </a:moveTo>
                  <a:lnTo>
                    <a:pt x="2590430" y="0"/>
                  </a:lnTo>
                  <a:lnTo>
                    <a:pt x="2590430" y="168756"/>
                  </a:lnTo>
                  <a:lnTo>
                    <a:pt x="0" y="168756"/>
                  </a:lnTo>
                  <a:close/>
                </a:path>
              </a:pathLst>
            </a:custGeom>
            <a:solidFill>
              <a:srgbClr val="68C1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90430" cy="206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4272821"/>
            <a:ext cx="8253079" cy="495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3200" b="1" dirty="0">
                <a:solidFill>
                  <a:srgbClr val="0035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 TÁC NHÂN CHÍNH CỦA WEBSITE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2822" y="4914458"/>
            <a:ext cx="8495435" cy="44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324" lvl="1" indent="-303662" algn="just">
              <a:lnSpc>
                <a:spcPts val="3938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Khách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hàng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Đăng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nhập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xem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danh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sách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sản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phẩm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giỏ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hàng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thanh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toán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đánh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giá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sản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phẩm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,…</a:t>
            </a:r>
          </a:p>
          <a:p>
            <a:pPr marL="303662" lvl="1">
              <a:lnSpc>
                <a:spcPts val="3938"/>
              </a:lnSpc>
            </a:pPr>
            <a:endParaRPr lang="en-US" sz="281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7324" lvl="1" indent="-303662" algn="just">
              <a:lnSpc>
                <a:spcPts val="3938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trị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đ</a:t>
            </a:r>
            <a:r>
              <a:rPr lang="vi-VN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ơ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hàng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đồ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</a:t>
            </a:r>
            <a:r>
              <a:rPr lang="vi-VN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ơ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mã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khuyến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mãi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danh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mục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ng</a:t>
            </a:r>
            <a:r>
              <a:rPr lang="vi-VN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ư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ời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dùng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kê</a:t>
            </a:r>
            <a:r>
              <a:rPr lang="en-US" sz="3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938"/>
              </a:lnSpc>
            </a:pPr>
            <a:endParaRPr lang="en-US" sz="281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97565" y="229667"/>
            <a:ext cx="1207633" cy="1106348"/>
          </a:xfrm>
          <a:custGeom>
            <a:avLst/>
            <a:gdLst/>
            <a:ahLst/>
            <a:cxnLst/>
            <a:rect l="l" t="t" r="r" b="b"/>
            <a:pathLst>
              <a:path w="1207633" h="1106348">
                <a:moveTo>
                  <a:pt x="0" y="0"/>
                </a:moveTo>
                <a:lnTo>
                  <a:pt x="1207633" y="0"/>
                </a:lnTo>
                <a:lnTo>
                  <a:pt x="1207633" y="1106348"/>
                </a:lnTo>
                <a:lnTo>
                  <a:pt x="0" y="1106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23EF66-CEE2-4807-8296-DCA67A0B9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206665"/>
            <a:ext cx="4576304" cy="35652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CBA358-142D-4931-90F1-B1E76AFA6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5" y="5282919"/>
            <a:ext cx="8184436" cy="45425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973EA4-10C3-46DE-998D-ED5085A041EE}"/>
              </a:ext>
            </a:extLst>
          </p:cNvPr>
          <p:cNvSpPr/>
          <p:nvPr/>
        </p:nvSpPr>
        <p:spPr>
          <a:xfrm>
            <a:off x="197565" y="1669331"/>
            <a:ext cx="12832635" cy="12136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A7B63-27A5-4978-A88D-9A4C9BB463B7}"/>
              </a:ext>
            </a:extLst>
          </p:cNvPr>
          <p:cNvSpPr txBox="1"/>
          <p:nvPr/>
        </p:nvSpPr>
        <p:spPr>
          <a:xfrm>
            <a:off x="260942" y="1836936"/>
            <a:ext cx="13150258" cy="180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60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PHẦN 2:PHÂN TÍCH THIẾT KẾ HỆ THỐNG</a:t>
            </a:r>
          </a:p>
          <a:p>
            <a:pPr algn="l">
              <a:lnSpc>
                <a:spcPts val="7221"/>
              </a:lnSpc>
              <a:spcBef>
                <a:spcPct val="0"/>
              </a:spcBef>
            </a:pPr>
            <a:endParaRPr lang="en-US" sz="5918" b="1" dirty="0">
              <a:solidFill>
                <a:srgbClr val="00227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04900"/>
            <a:ext cx="18288000" cy="2373562"/>
            <a:chOff x="0" y="0"/>
            <a:chExt cx="4816593" cy="16239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23970"/>
            </a:xfrm>
            <a:custGeom>
              <a:avLst/>
              <a:gdLst/>
              <a:ahLst/>
              <a:cxnLst/>
              <a:rect l="l" t="t" r="r" b="b"/>
              <a:pathLst>
                <a:path w="4816592" h="1623970">
                  <a:moveTo>
                    <a:pt x="0" y="0"/>
                  </a:moveTo>
                  <a:lnTo>
                    <a:pt x="4816592" y="0"/>
                  </a:lnTo>
                  <a:lnTo>
                    <a:pt x="4816592" y="1623970"/>
                  </a:lnTo>
                  <a:lnTo>
                    <a:pt x="0" y="16239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69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55361" y="467644"/>
            <a:ext cx="17673541" cy="1286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8"/>
              </a:lnSpc>
            </a:pPr>
            <a:r>
              <a:rPr lang="en-US" sz="3734" b="1" spc="1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BIỂU ĐỒ USE CASE TỔNG QUÁT</a:t>
            </a:r>
          </a:p>
          <a:p>
            <a:pPr algn="ctr">
              <a:lnSpc>
                <a:spcPts val="5228"/>
              </a:lnSpc>
            </a:pPr>
            <a:endParaRPr lang="en-US" sz="3734" b="1" spc="1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725757" y="162314"/>
            <a:ext cx="1207633" cy="1106348"/>
          </a:xfrm>
          <a:custGeom>
            <a:avLst/>
            <a:gdLst/>
            <a:ahLst/>
            <a:cxnLst/>
            <a:rect l="l" t="t" r="r" b="b"/>
            <a:pathLst>
              <a:path w="1207633" h="1106348">
                <a:moveTo>
                  <a:pt x="0" y="0"/>
                </a:moveTo>
                <a:lnTo>
                  <a:pt x="1207633" y="0"/>
                </a:lnTo>
                <a:lnTo>
                  <a:pt x="1207633" y="1106348"/>
                </a:lnTo>
                <a:lnTo>
                  <a:pt x="0" y="1106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0969DF-9249-4F03-BDBD-0542E863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902939"/>
            <a:ext cx="10287000" cy="9384061"/>
          </a:xfrm>
          <a:prstGeom prst="rect">
            <a:avLst/>
          </a:prstGeom>
        </p:spPr>
      </p:pic>
      <p:sp>
        <p:nvSpPr>
          <p:cNvPr id="19" name="Arrow: Left 18">
            <a:hlinkClick r:id="rId5" action="ppaction://hlinksldjump"/>
            <a:extLst>
              <a:ext uri="{FF2B5EF4-FFF2-40B4-BE49-F238E27FC236}">
                <a16:creationId xmlns:a16="http://schemas.microsoft.com/office/drawing/2014/main" id="{41CEAFE4-870A-4E49-8D30-C31AEA009914}"/>
              </a:ext>
            </a:extLst>
          </p:cNvPr>
          <p:cNvSpPr/>
          <p:nvPr/>
        </p:nvSpPr>
        <p:spPr>
          <a:xfrm rot="10800000">
            <a:off x="15430356" y="8272263"/>
            <a:ext cx="2590801" cy="2014737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656527"/>
            <a:ext cx="18288000" cy="6166010"/>
            <a:chOff x="0" y="0"/>
            <a:chExt cx="4816593" cy="16239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23970"/>
            </a:xfrm>
            <a:custGeom>
              <a:avLst/>
              <a:gdLst/>
              <a:ahLst/>
              <a:cxnLst/>
              <a:rect l="l" t="t" r="r" b="b"/>
              <a:pathLst>
                <a:path w="4816592" h="1623970">
                  <a:moveTo>
                    <a:pt x="0" y="0"/>
                  </a:moveTo>
                  <a:lnTo>
                    <a:pt x="4816592" y="0"/>
                  </a:lnTo>
                  <a:lnTo>
                    <a:pt x="4816592" y="1623970"/>
                  </a:lnTo>
                  <a:lnTo>
                    <a:pt x="0" y="16239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69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-261564" y="538489"/>
            <a:ext cx="17673541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8"/>
              </a:lnSpc>
            </a:pPr>
            <a:r>
              <a:rPr lang="en-US" sz="4800" b="1" spc="1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vi-VN" sz="4800" b="1" spc="1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Ơ</a:t>
            </a:r>
            <a:r>
              <a:rPr lang="en-US" sz="4800" b="1" spc="18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SỞ DỮ LIỆU</a:t>
            </a:r>
          </a:p>
          <a:p>
            <a:pPr algn="ctr">
              <a:lnSpc>
                <a:spcPts val="5228"/>
              </a:lnSpc>
            </a:pPr>
            <a:endParaRPr lang="en-US" sz="4800" b="1" spc="18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6725757" y="162314"/>
            <a:ext cx="1207633" cy="1106348"/>
          </a:xfrm>
          <a:custGeom>
            <a:avLst/>
            <a:gdLst/>
            <a:ahLst/>
            <a:cxnLst/>
            <a:rect l="l" t="t" r="r" b="b"/>
            <a:pathLst>
              <a:path w="1207633" h="1106348">
                <a:moveTo>
                  <a:pt x="0" y="0"/>
                </a:moveTo>
                <a:lnTo>
                  <a:pt x="1207633" y="0"/>
                </a:lnTo>
                <a:lnTo>
                  <a:pt x="1207633" y="1106348"/>
                </a:lnTo>
                <a:lnTo>
                  <a:pt x="0" y="1106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E63754-DE01-4509-BCBF-E7C80DC9517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71600" y="1509482"/>
            <a:ext cx="15544799" cy="87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id="7" name="Freeform 7"/>
          <p:cNvSpPr/>
          <p:nvPr/>
        </p:nvSpPr>
        <p:spPr>
          <a:xfrm>
            <a:off x="7401237" y="2943208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7" y="0"/>
                </a:lnTo>
                <a:lnTo>
                  <a:pt x="2318147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8772882" y="3502776"/>
            <a:ext cx="825654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7062609" y="5676186"/>
            <a:ext cx="2497827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242163" y="5032558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8772882" y="8216582"/>
            <a:ext cx="787554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289549" y="7540838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007747" y="6603120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9550911" y="4280433"/>
            <a:ext cx="2031218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007747" y="3720865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-5400000">
            <a:off x="7205913" y="5871585"/>
            <a:ext cx="4737619" cy="0"/>
          </a:xfrm>
          <a:prstGeom prst="line">
            <a:avLst/>
          </a:prstGeom>
          <a:ln w="28575" cap="flat">
            <a:solidFill>
              <a:srgbClr val="3C5679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9550911" y="7093902"/>
            <a:ext cx="1740915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7555123" y="2820718"/>
            <a:ext cx="1537008" cy="1392690"/>
            <a:chOff x="0" y="0"/>
            <a:chExt cx="2550919" cy="2311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0269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29947" y="3502776"/>
            <a:ext cx="1537008" cy="1392690"/>
            <a:chOff x="0" y="0"/>
            <a:chExt cx="2550919" cy="2311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68C1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521045" y="4958592"/>
            <a:ext cx="1537008" cy="1392690"/>
            <a:chOff x="0" y="0"/>
            <a:chExt cx="2550919" cy="2311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68C1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555123" y="7520237"/>
            <a:ext cx="1537008" cy="1392690"/>
            <a:chOff x="0" y="0"/>
            <a:chExt cx="2550919" cy="2311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0269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29947" y="6397557"/>
            <a:ext cx="1537008" cy="1392690"/>
            <a:chOff x="0" y="0"/>
            <a:chExt cx="2550919" cy="2311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68C1E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/>
          <p:cNvSpPr/>
          <p:nvPr/>
        </p:nvSpPr>
        <p:spPr>
          <a:xfrm>
            <a:off x="7940581" y="3104631"/>
            <a:ext cx="766093" cy="824865"/>
          </a:xfrm>
          <a:custGeom>
            <a:avLst/>
            <a:gdLst/>
            <a:ahLst/>
            <a:cxnLst/>
            <a:rect l="l" t="t" r="r" b="b"/>
            <a:pathLst>
              <a:path w="766093" h="824865">
                <a:moveTo>
                  <a:pt x="0" y="0"/>
                </a:moveTo>
                <a:lnTo>
                  <a:pt x="766093" y="0"/>
                </a:lnTo>
                <a:lnTo>
                  <a:pt x="766093" y="824865"/>
                </a:lnTo>
                <a:lnTo>
                  <a:pt x="0" y="824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6845685" y="5211073"/>
            <a:ext cx="887728" cy="887728"/>
          </a:xfrm>
          <a:custGeom>
            <a:avLst/>
            <a:gdLst/>
            <a:ahLst/>
            <a:cxnLst/>
            <a:rect l="l" t="t" r="r" b="b"/>
            <a:pathLst>
              <a:path w="887728" h="887728">
                <a:moveTo>
                  <a:pt x="0" y="0"/>
                </a:moveTo>
                <a:lnTo>
                  <a:pt x="887728" y="0"/>
                </a:lnTo>
                <a:lnTo>
                  <a:pt x="887728" y="887728"/>
                </a:lnTo>
                <a:lnTo>
                  <a:pt x="0" y="887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7940581" y="7833536"/>
            <a:ext cx="766093" cy="766093"/>
          </a:xfrm>
          <a:custGeom>
            <a:avLst/>
            <a:gdLst/>
            <a:ahLst/>
            <a:cxnLst/>
            <a:rect l="l" t="t" r="r" b="b"/>
            <a:pathLst>
              <a:path w="766093" h="766093">
                <a:moveTo>
                  <a:pt x="0" y="0"/>
                </a:moveTo>
                <a:lnTo>
                  <a:pt x="766093" y="0"/>
                </a:lnTo>
                <a:lnTo>
                  <a:pt x="766093" y="766093"/>
                </a:lnTo>
                <a:lnTo>
                  <a:pt x="0" y="766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0561406" y="3793215"/>
            <a:ext cx="874091" cy="811812"/>
          </a:xfrm>
          <a:custGeom>
            <a:avLst/>
            <a:gdLst/>
            <a:ahLst/>
            <a:cxnLst/>
            <a:rect l="l" t="t" r="r" b="b"/>
            <a:pathLst>
              <a:path w="874091" h="811812">
                <a:moveTo>
                  <a:pt x="0" y="0"/>
                </a:moveTo>
                <a:lnTo>
                  <a:pt x="874090" y="0"/>
                </a:lnTo>
                <a:lnTo>
                  <a:pt x="874090" y="811812"/>
                </a:lnTo>
                <a:lnTo>
                  <a:pt x="0" y="811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0588542" y="6652547"/>
            <a:ext cx="819817" cy="882711"/>
          </a:xfrm>
          <a:custGeom>
            <a:avLst/>
            <a:gdLst/>
            <a:ahLst/>
            <a:cxnLst/>
            <a:rect l="l" t="t" r="r" b="b"/>
            <a:pathLst>
              <a:path w="819817" h="882711">
                <a:moveTo>
                  <a:pt x="0" y="0"/>
                </a:moveTo>
                <a:lnTo>
                  <a:pt x="819818" y="0"/>
                </a:lnTo>
                <a:lnTo>
                  <a:pt x="819818" y="882711"/>
                </a:lnTo>
                <a:lnTo>
                  <a:pt x="0" y="8827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492073" y="2979235"/>
            <a:ext cx="6442439" cy="183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vi-VN" sz="3200" dirty="0">
                <a:latin typeface="Montserrat" panose="020B0604020202020204" charset="0"/>
              </a:rPr>
              <a:t>Hoàn thiện giao diện người dùng thân thiện, dễ sử dụng</a:t>
            </a:r>
            <a:r>
              <a:rPr lang="en-US" sz="3200" dirty="0">
                <a:solidFill>
                  <a:srgbClr val="0D0D0D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 </a:t>
            </a:r>
          </a:p>
          <a:p>
            <a:pPr marL="0" lvl="1" indent="0" algn="l">
              <a:lnSpc>
                <a:spcPts val="4899"/>
              </a:lnSpc>
              <a:spcBef>
                <a:spcPct val="0"/>
              </a:spcBef>
            </a:pPr>
            <a:endParaRPr lang="en-US" sz="3499" dirty="0">
              <a:solidFill>
                <a:srgbClr val="0D0D0D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92073" y="5002844"/>
            <a:ext cx="5540855" cy="120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200" dirty="0" err="1">
                <a:latin typeface="Montserrat" panose="020B0604020202020204" charset="0"/>
              </a:rPr>
              <a:t>Triển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khai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đầy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đủ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các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chức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năng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chính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của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hệ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thống</a:t>
            </a:r>
            <a:r>
              <a:rPr lang="en-US" sz="3200" dirty="0">
                <a:latin typeface="Montserrat" panose="020B0604020202020204" charset="0"/>
              </a:rPr>
              <a:t>.</a:t>
            </a:r>
            <a:endParaRPr lang="en-US" sz="3200" dirty="0">
              <a:solidFill>
                <a:srgbClr val="0D0D0D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92073" y="7459016"/>
            <a:ext cx="6330751" cy="183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200" dirty="0" err="1">
                <a:latin typeface="Montserrat" panose="020B0604020202020204" charset="0"/>
              </a:rPr>
              <a:t>Hệ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thống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quản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trị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hoạt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động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ổn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 err="1">
                <a:latin typeface="Montserrat" panose="020B0604020202020204" charset="0"/>
              </a:rPr>
              <a:t>định</a:t>
            </a:r>
            <a:r>
              <a:rPr lang="en-US" sz="3200" dirty="0">
                <a:solidFill>
                  <a:srgbClr val="0D0D0D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</a:t>
            </a:r>
          </a:p>
          <a:p>
            <a:pPr marL="0" lvl="1" indent="0" algn="l">
              <a:lnSpc>
                <a:spcPts val="4899"/>
              </a:lnSpc>
              <a:spcBef>
                <a:spcPct val="0"/>
              </a:spcBef>
            </a:pPr>
            <a:endParaRPr lang="en-US" sz="3499" dirty="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203384" y="3372339"/>
            <a:ext cx="5475015" cy="2467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600" dirty="0" err="1">
                <a:latin typeface="Montserrat" panose="020B0604020202020204" charset="0"/>
              </a:rPr>
              <a:t>Kiểm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thử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chức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năng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cho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kết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quả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đúng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với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yêu</a:t>
            </a:r>
            <a:r>
              <a:rPr lang="en-US" sz="3600" dirty="0">
                <a:latin typeface="Montserrat" panose="020B0604020202020204" charset="0"/>
              </a:rPr>
              <a:t> </a:t>
            </a:r>
            <a:r>
              <a:rPr lang="en-US" sz="3600" dirty="0" err="1">
                <a:latin typeface="Montserrat" panose="020B0604020202020204" charset="0"/>
              </a:rPr>
              <a:t>cầu</a:t>
            </a:r>
            <a:r>
              <a:rPr lang="en-US" sz="3499" dirty="0">
                <a:solidFill>
                  <a:srgbClr val="0D0D0D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</a:t>
            </a:r>
          </a:p>
          <a:p>
            <a:pPr marL="0" lvl="1" indent="0" algn="just">
              <a:lnSpc>
                <a:spcPts val="4899"/>
              </a:lnSpc>
              <a:spcBef>
                <a:spcPct val="0"/>
              </a:spcBef>
            </a:pPr>
            <a:endParaRPr lang="en-US" sz="3499" dirty="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203384" y="6284607"/>
            <a:ext cx="5207287" cy="246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vi-VN" sz="3200" dirty="0">
                <a:latin typeface="Montserrat" panose="020B0604020202020204" charset="0"/>
              </a:rPr>
              <a:t>Tốc</a:t>
            </a: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vi-VN" sz="3200" dirty="0">
                <a:latin typeface="Montserrat" panose="020B0604020202020204" charset="0"/>
              </a:rPr>
              <a:t>độ xử lý và tính tương thích trình duyệt được đảm bảo</a:t>
            </a:r>
            <a:r>
              <a:rPr lang="en-US" sz="3200" dirty="0">
                <a:solidFill>
                  <a:srgbClr val="0D0D0D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.</a:t>
            </a:r>
          </a:p>
          <a:p>
            <a:pPr marL="0" lvl="1" indent="0" algn="just">
              <a:lnSpc>
                <a:spcPts val="4899"/>
              </a:lnSpc>
              <a:spcBef>
                <a:spcPct val="0"/>
              </a:spcBef>
            </a:pPr>
            <a:endParaRPr lang="en-US" sz="3499" dirty="0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Freeform 38"/>
          <p:cNvSpPr/>
          <p:nvPr/>
        </p:nvSpPr>
        <p:spPr>
          <a:xfrm rot="-10800000" flipH="1">
            <a:off x="10174448" y="9123713"/>
            <a:ext cx="8509563" cy="1152337"/>
          </a:xfrm>
          <a:custGeom>
            <a:avLst/>
            <a:gdLst/>
            <a:ahLst/>
            <a:cxnLst/>
            <a:rect l="l" t="t" r="r" b="b"/>
            <a:pathLst>
              <a:path w="8509563" h="1152337">
                <a:moveTo>
                  <a:pt x="8509563" y="0"/>
                </a:moveTo>
                <a:lnTo>
                  <a:pt x="0" y="0"/>
                </a:lnTo>
                <a:lnTo>
                  <a:pt x="0" y="1152336"/>
                </a:lnTo>
                <a:lnTo>
                  <a:pt x="8509563" y="1152336"/>
                </a:lnTo>
                <a:lnTo>
                  <a:pt x="850956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6906597" y="347333"/>
            <a:ext cx="1207633" cy="1106348"/>
          </a:xfrm>
          <a:custGeom>
            <a:avLst/>
            <a:gdLst/>
            <a:ahLst/>
            <a:cxnLst/>
            <a:rect l="l" t="t" r="r" b="b"/>
            <a:pathLst>
              <a:path w="1207633" h="1106348">
                <a:moveTo>
                  <a:pt x="0" y="0"/>
                </a:moveTo>
                <a:lnTo>
                  <a:pt x="1207633" y="0"/>
                </a:lnTo>
                <a:lnTo>
                  <a:pt x="1207633" y="1106348"/>
                </a:lnTo>
                <a:lnTo>
                  <a:pt x="0" y="11063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2D7363-6DD4-41AF-9D7D-201A76B5B7CA}"/>
              </a:ext>
            </a:extLst>
          </p:cNvPr>
          <p:cNvSpPr/>
          <p:nvPr/>
        </p:nvSpPr>
        <p:spPr>
          <a:xfrm>
            <a:off x="1343589" y="460053"/>
            <a:ext cx="14998380" cy="12136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C931FD55-E4AB-4BD7-8CE2-6881E7EB24BB}"/>
              </a:ext>
            </a:extLst>
          </p:cNvPr>
          <p:cNvSpPr txBox="1"/>
          <p:nvPr/>
        </p:nvSpPr>
        <p:spPr>
          <a:xfrm>
            <a:off x="1524000" y="621448"/>
            <a:ext cx="14817969" cy="180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60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PHẦN 3:CH</a:t>
            </a:r>
            <a:r>
              <a:rPr lang="vi-VN" sz="60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Ư</a:t>
            </a:r>
            <a:r>
              <a:rPr lang="en-US" sz="6000" b="1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ƠNG TRÌNH DEMO VÀ KIỂM THỬ</a:t>
            </a:r>
          </a:p>
          <a:p>
            <a:pPr algn="l">
              <a:lnSpc>
                <a:spcPts val="7221"/>
              </a:lnSpc>
              <a:spcBef>
                <a:spcPct val="0"/>
              </a:spcBef>
            </a:pPr>
            <a:endParaRPr lang="en-US" sz="5918" b="1" dirty="0">
              <a:solidFill>
                <a:srgbClr val="00227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id="38" name="Freeform 38"/>
          <p:cNvSpPr/>
          <p:nvPr/>
        </p:nvSpPr>
        <p:spPr>
          <a:xfrm rot="-10800000" flipH="1">
            <a:off x="10174448" y="9123713"/>
            <a:ext cx="8509563" cy="1152337"/>
          </a:xfrm>
          <a:custGeom>
            <a:avLst/>
            <a:gdLst/>
            <a:ahLst/>
            <a:cxnLst/>
            <a:rect l="l" t="t" r="r" b="b"/>
            <a:pathLst>
              <a:path w="8509563" h="1152337">
                <a:moveTo>
                  <a:pt x="8509563" y="0"/>
                </a:moveTo>
                <a:lnTo>
                  <a:pt x="0" y="0"/>
                </a:lnTo>
                <a:lnTo>
                  <a:pt x="0" y="1152336"/>
                </a:lnTo>
                <a:lnTo>
                  <a:pt x="8509563" y="1152336"/>
                </a:lnTo>
                <a:lnTo>
                  <a:pt x="85095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6906597" y="347333"/>
            <a:ext cx="1207633" cy="1106348"/>
          </a:xfrm>
          <a:custGeom>
            <a:avLst/>
            <a:gdLst/>
            <a:ahLst/>
            <a:cxnLst/>
            <a:rect l="l" t="t" r="r" b="b"/>
            <a:pathLst>
              <a:path w="1207633" h="1106348">
                <a:moveTo>
                  <a:pt x="0" y="0"/>
                </a:moveTo>
                <a:lnTo>
                  <a:pt x="1207633" y="0"/>
                </a:lnTo>
                <a:lnTo>
                  <a:pt x="1207633" y="1106348"/>
                </a:lnTo>
                <a:lnTo>
                  <a:pt x="0" y="1106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E5BB9-00CD-4FBF-A25E-67F8C84C0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647700"/>
            <a:ext cx="10410513" cy="795457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3A37D-027A-45D1-A98D-A54A6AE0A0A6}"/>
              </a:ext>
            </a:extLst>
          </p:cNvPr>
          <p:cNvGrpSpPr/>
          <p:nvPr/>
        </p:nvGrpSpPr>
        <p:grpSpPr>
          <a:xfrm>
            <a:off x="838200" y="4914900"/>
            <a:ext cx="3238500" cy="685800"/>
            <a:chOff x="990600" y="3924300"/>
            <a:chExt cx="3238500" cy="6858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D7B44F7E-CD1B-4358-9501-1DEB121BDC1C}"/>
                </a:ext>
              </a:extLst>
            </p:cNvPr>
            <p:cNvSpPr/>
            <p:nvPr/>
          </p:nvSpPr>
          <p:spPr>
            <a:xfrm>
              <a:off x="990600" y="3924300"/>
              <a:ext cx="1219200" cy="685800"/>
            </a:xfrm>
            <a:prstGeom prst="chevron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Arrow: Chevron 43">
              <a:extLst>
                <a:ext uri="{FF2B5EF4-FFF2-40B4-BE49-F238E27FC236}">
                  <a16:creationId xmlns:a16="http://schemas.microsoft.com/office/drawing/2014/main" id="{74DE91F7-574E-4662-A04B-AA9197A7202F}"/>
                </a:ext>
              </a:extLst>
            </p:cNvPr>
            <p:cNvSpPr/>
            <p:nvPr/>
          </p:nvSpPr>
          <p:spPr>
            <a:xfrm>
              <a:off x="2000250" y="3924300"/>
              <a:ext cx="1219200" cy="685800"/>
            </a:xfrm>
            <a:prstGeom prst="chevron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22CD1A93-01E0-4797-AE90-A47516A9ADE3}"/>
                </a:ext>
              </a:extLst>
            </p:cNvPr>
            <p:cNvSpPr/>
            <p:nvPr/>
          </p:nvSpPr>
          <p:spPr>
            <a:xfrm>
              <a:off x="3009900" y="3924300"/>
              <a:ext cx="1219200" cy="685800"/>
            </a:xfrm>
            <a:prstGeom prst="chevron">
              <a:avLst/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01C4942-AA91-43AE-A695-907957AC5DA2}"/>
              </a:ext>
            </a:extLst>
          </p:cNvPr>
          <p:cNvSpPr txBox="1"/>
          <p:nvPr/>
        </p:nvSpPr>
        <p:spPr>
          <a:xfrm>
            <a:off x="590550" y="38481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TRANG CHỦ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84F0C3-2852-47A0-B86E-01B786B2C087}"/>
              </a:ext>
            </a:extLst>
          </p:cNvPr>
          <p:cNvSpPr txBox="1"/>
          <p:nvPr/>
        </p:nvSpPr>
        <p:spPr>
          <a:xfrm>
            <a:off x="15443488" y="3852862"/>
            <a:ext cx="206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90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20773 0.03997 C 0.25105 0.04907 0.31615 0.05401 0.3842 0.05401 C 0.46172 0.05401 0.52387 0.04907 0.56719 0.03997 L 0.775 2.22222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50" y="27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1000</Words>
  <Application>Microsoft Office PowerPoint</Application>
  <PresentationFormat>Custom</PresentationFormat>
  <Paragraphs>94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Open Sans</vt:lpstr>
      <vt:lpstr>Calibri</vt:lpstr>
      <vt:lpstr>Arial</vt:lpstr>
      <vt:lpstr>Wingdings</vt:lpstr>
      <vt:lpstr>Consolas</vt:lpstr>
      <vt:lpstr>Montserrat Bold</vt:lpstr>
      <vt:lpstr>Montserrat</vt:lpstr>
      <vt:lpstr>Inter Bold</vt:lpstr>
      <vt:lpstr>Garet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KLTN - Tài chính ngân hàng ( 1)</dc:title>
  <dc:creator>Van Hiep Le</dc:creator>
  <cp:lastModifiedBy>Kay Anne</cp:lastModifiedBy>
  <cp:revision>47</cp:revision>
  <dcterms:created xsi:type="dcterms:W3CDTF">2006-08-16T00:00:00Z</dcterms:created>
  <dcterms:modified xsi:type="dcterms:W3CDTF">2025-05-31T06:48:02Z</dcterms:modified>
  <dc:identifier>DAGoO69KLVw</dc:identifier>
</cp:coreProperties>
</file>